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9" r:id="rId4"/>
  </p:sldMasterIdLst>
  <p:notesMasterIdLst>
    <p:notesMasterId r:id="rId18"/>
  </p:notesMasterIdLst>
  <p:handoutMasterIdLst>
    <p:handoutMasterId r:id="rId19"/>
  </p:handoutMasterIdLst>
  <p:sldIdLst>
    <p:sldId id="318" r:id="rId5"/>
    <p:sldId id="296" r:id="rId6"/>
    <p:sldId id="330" r:id="rId7"/>
    <p:sldId id="306" r:id="rId8"/>
    <p:sldId id="319" r:id="rId9"/>
    <p:sldId id="323" r:id="rId10"/>
    <p:sldId id="324" r:id="rId11"/>
    <p:sldId id="325" r:id="rId12"/>
    <p:sldId id="328" r:id="rId13"/>
    <p:sldId id="329" r:id="rId14"/>
    <p:sldId id="313" r:id="rId15"/>
    <p:sldId id="331" r:id="rId16"/>
    <p:sldId id="327" r:id="rId17"/>
  </p:sldIdLst>
  <p:sldSz cx="12192000" cy="6858000"/>
  <p:notesSz cx="6858000" cy="9144000"/>
  <p:custShowLst>
    <p:custShow name="Custom Show 1" id="0">
      <p:sldLst>
        <p:sld r:id="rId5"/>
      </p:sldLst>
    </p:custShow>
  </p:custShow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loop="1" showAnimation="0">
    <p:present/>
    <p:sldRg st="1" end="13"/>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AD6FF"/>
    <a:srgbClr val="B2C8CD"/>
    <a:srgbClr val="CCD8D6"/>
    <a:srgbClr val="A9D7D9"/>
    <a:srgbClr val="93D3D9"/>
    <a:srgbClr val="4F5945"/>
    <a:srgbClr val="73292A"/>
    <a:srgbClr val="7F867A"/>
    <a:srgbClr val="A65B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94879" autoAdjust="0"/>
  </p:normalViewPr>
  <p:slideViewPr>
    <p:cSldViewPr snapToGrid="0">
      <p:cViewPr varScale="1">
        <p:scale>
          <a:sx n="95" d="100"/>
          <a:sy n="95" d="100"/>
        </p:scale>
        <p:origin x="197" y="77"/>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82" d="100"/>
          <a:sy n="82" d="100"/>
        </p:scale>
        <p:origin x="2784"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49852A6-C536-198B-0B36-808C24FAAF6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F40B29C-E84A-E4D1-8998-1A961EC23BA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2A5AE42-7DC1-8140-9B13-146984FDEF22}" type="datetimeFigureOut">
              <a:rPr lang="en-US" smtClean="0"/>
              <a:t>7/31/2024</a:t>
            </a:fld>
            <a:endParaRPr lang="en-US" dirty="0"/>
          </a:p>
        </p:txBody>
      </p:sp>
      <p:sp>
        <p:nvSpPr>
          <p:cNvPr id="4" name="Footer Placeholder 3">
            <a:extLst>
              <a:ext uri="{FF2B5EF4-FFF2-40B4-BE49-F238E27FC236}">
                <a16:creationId xmlns:a16="http://schemas.microsoft.com/office/drawing/2014/main" id="{FCCE4DE7-ED89-D264-F004-38F2DF4879D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F7E8591-FF54-5A00-A703-95ABC16B78D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7369B77-94AB-0344-9EBF-9DB9EE8D3ABC}" type="slidenum">
              <a:rPr lang="en-US" smtClean="0"/>
              <a:t>‹#›</a:t>
            </a:fld>
            <a:endParaRPr lang="en-US" dirty="0"/>
          </a:p>
        </p:txBody>
      </p:sp>
    </p:spTree>
    <p:extLst>
      <p:ext uri="{BB962C8B-B14F-4D97-AF65-F5344CB8AC3E}">
        <p14:creationId xmlns:p14="http://schemas.microsoft.com/office/powerpoint/2010/main" val="23985974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75F72-8950-AF4F-9381-1D26FB547EA1}" type="datetimeFigureOut">
              <a:rPr lang="en-US" smtClean="0"/>
              <a:t>7/31/2024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75476F-A808-1F46-A368-07984F6DA22E}" type="slidenum">
              <a:rPr lang="en-US" smtClean="0"/>
              <a:t>‹#›</a:t>
            </a:fld>
            <a:endParaRPr lang="en-US" dirty="0"/>
          </a:p>
        </p:txBody>
      </p:sp>
    </p:spTree>
    <p:extLst>
      <p:ext uri="{BB962C8B-B14F-4D97-AF65-F5344CB8AC3E}">
        <p14:creationId xmlns:p14="http://schemas.microsoft.com/office/powerpoint/2010/main" val="11142527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75476F-A808-1F46-A368-07984F6DA22E}" type="slidenum">
              <a:rPr lang="en-US" smtClean="0"/>
              <a:t>2</a:t>
            </a:fld>
            <a:endParaRPr lang="en-US" dirty="0"/>
          </a:p>
        </p:txBody>
      </p:sp>
    </p:spTree>
    <p:extLst>
      <p:ext uri="{BB962C8B-B14F-4D97-AF65-F5344CB8AC3E}">
        <p14:creationId xmlns:p14="http://schemas.microsoft.com/office/powerpoint/2010/main" val="32702328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7/31/2024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pic>
        <p:nvPicPr>
          <p:cNvPr id="8" name="Picture 7" descr="A picture containing text, plant&#10;&#10;Description automatically generated">
            <a:extLst>
              <a:ext uri="{FF2B5EF4-FFF2-40B4-BE49-F238E27FC236}">
                <a16:creationId xmlns:a16="http://schemas.microsoft.com/office/drawing/2014/main" id="{3F780C44-9482-03CC-BED5-01EBF39B66E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17210" y="0"/>
            <a:ext cx="8392026" cy="6858000"/>
          </a:xfrm>
          <a:prstGeom prst="rect">
            <a:avLst/>
          </a:prstGeom>
        </p:spPr>
      </p:pic>
      <p:sp>
        <p:nvSpPr>
          <p:cNvPr id="9" name="Oval 8">
            <a:extLst>
              <a:ext uri="{FF2B5EF4-FFF2-40B4-BE49-F238E27FC236}">
                <a16:creationId xmlns:a16="http://schemas.microsoft.com/office/drawing/2014/main" id="{C9F2800B-3AF4-822E-9F5F-AA33999FF6E8}"/>
              </a:ext>
            </a:extLst>
          </p:cNvPr>
          <p:cNvSpPr/>
          <p:nvPr userDrawn="1"/>
        </p:nvSpPr>
        <p:spPr>
          <a:xfrm>
            <a:off x="3300284" y="654912"/>
            <a:ext cx="5591432" cy="559143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9A9C83D-DE27-CF99-74D9-096844930A28}"/>
              </a:ext>
            </a:extLst>
          </p:cNvPr>
          <p:cNvCxnSpPr>
            <a:cxnSpLocks/>
          </p:cNvCxnSpPr>
          <p:nvPr userDrawn="1"/>
        </p:nvCxnSpPr>
        <p:spPr>
          <a:xfrm>
            <a:off x="4359876" y="4300155"/>
            <a:ext cx="3472249" cy="0"/>
          </a:xfrm>
          <a:prstGeom prst="line">
            <a:avLst/>
          </a:prstGeom>
          <a:ln w="19050">
            <a:solidFill>
              <a:schemeClr val="accent1"/>
            </a:solidFill>
          </a:ln>
        </p:spPr>
        <p:style>
          <a:lnRef idx="1">
            <a:schemeClr val="dk1"/>
          </a:lnRef>
          <a:fillRef idx="0">
            <a:schemeClr val="dk1"/>
          </a:fillRef>
          <a:effectRef idx="0">
            <a:schemeClr val="dk1"/>
          </a:effectRef>
          <a:fontRef idx="minor">
            <a:schemeClr val="tx1"/>
          </a:fontRef>
        </p:style>
      </p:cxnSp>
      <p:pic>
        <p:nvPicPr>
          <p:cNvPr id="11" name="Picture 10" descr="A picture containing text&#10;&#10;Description automatically generated">
            <a:extLst>
              <a:ext uri="{FF2B5EF4-FFF2-40B4-BE49-F238E27FC236}">
                <a16:creationId xmlns:a16="http://schemas.microsoft.com/office/drawing/2014/main" id="{597F0FDE-150A-FBBE-F510-657E5E3F39B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609961" y="4157464"/>
            <a:ext cx="972078" cy="285381"/>
          </a:xfrm>
          <a:prstGeom prst="rect">
            <a:avLst/>
          </a:prstGeom>
        </p:spPr>
      </p:pic>
      <p:sp>
        <p:nvSpPr>
          <p:cNvPr id="12" name="Oval 11">
            <a:extLst>
              <a:ext uri="{FF2B5EF4-FFF2-40B4-BE49-F238E27FC236}">
                <a16:creationId xmlns:a16="http://schemas.microsoft.com/office/drawing/2014/main" id="{38D180C9-4BF6-328A-1BB3-19A33608E3C0}"/>
              </a:ext>
            </a:extLst>
          </p:cNvPr>
          <p:cNvSpPr/>
          <p:nvPr userDrawn="1"/>
        </p:nvSpPr>
        <p:spPr>
          <a:xfrm>
            <a:off x="3447535" y="807312"/>
            <a:ext cx="5296930" cy="529693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picture containing ceramic ware, porcelain&#10;&#10;Description automatically generated">
            <a:extLst>
              <a:ext uri="{FF2B5EF4-FFF2-40B4-BE49-F238E27FC236}">
                <a16:creationId xmlns:a16="http://schemas.microsoft.com/office/drawing/2014/main" id="{F10B5171-BA9D-0956-4355-729AE970CDC6}"/>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7019338" y="4814449"/>
            <a:ext cx="1668775" cy="1621434"/>
          </a:xfrm>
          <a:prstGeom prst="rect">
            <a:avLst/>
          </a:prstGeom>
        </p:spPr>
      </p:pic>
      <p:pic>
        <p:nvPicPr>
          <p:cNvPr id="14" name="Picture 13">
            <a:extLst>
              <a:ext uri="{FF2B5EF4-FFF2-40B4-BE49-F238E27FC236}">
                <a16:creationId xmlns:a16="http://schemas.microsoft.com/office/drawing/2014/main" id="{5E078B02-A67D-F787-FB2C-CD4876B89B3E}"/>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3530777" y="1164252"/>
            <a:ext cx="818801" cy="845501"/>
          </a:xfrm>
          <a:prstGeom prst="rect">
            <a:avLst/>
          </a:prstGeom>
        </p:spPr>
      </p:pic>
    </p:spTree>
    <p:extLst>
      <p:ext uri="{BB962C8B-B14F-4D97-AF65-F5344CB8AC3E}">
        <p14:creationId xmlns:p14="http://schemas.microsoft.com/office/powerpoint/2010/main" val="22543600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7/31/2024</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35037026"/>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7/31/2024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r>
              <a:rPr lang="en-US"/>
              <a:t>Presentation title</a:t>
            </a:r>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81340546"/>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7/31/2024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r>
              <a:rPr lang="en-US"/>
              <a:t>Presentation title</a:t>
            </a:r>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294A09A9-5501-47C1-A89A-A340965A2BE2}"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94024159"/>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7/31/2024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r>
              <a:rPr lang="en-US"/>
              <a:t>Presentation title</a:t>
            </a:r>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84158149"/>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7/31/2024</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534995714"/>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7/31/2024</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70381000"/>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7/31/2024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043002036"/>
      </p:ext>
    </p:extLst>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7/31/2024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r>
              <a:rPr lang="en-US"/>
              <a:t>Presentation title</a:t>
            </a:r>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57983248"/>
      </p:ext>
    </p:extLst>
  </p:cSld>
  <p:clrMapOvr>
    <a:masterClrMapping/>
  </p:clrMapOvr>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Comparison">
    <p:spTree>
      <p:nvGrpSpPr>
        <p:cNvPr id="1" name=""/>
        <p:cNvGrpSpPr/>
        <p:nvPr/>
      </p:nvGrpSpPr>
      <p:grpSpPr>
        <a:xfrm>
          <a:off x="0" y="0"/>
          <a:ext cx="0" cy="0"/>
          <a:chOff x="0" y="0"/>
          <a:chExt cx="0" cy="0"/>
        </a:xfrm>
      </p:grpSpPr>
      <p:pic>
        <p:nvPicPr>
          <p:cNvPr id="4" name="Picture 3" descr="A picture containing fabric&#10;&#10;Description automatically generated">
            <a:extLst>
              <a:ext uri="{FF2B5EF4-FFF2-40B4-BE49-F238E27FC236}">
                <a16:creationId xmlns:a16="http://schemas.microsoft.com/office/drawing/2014/main" id="{ABAD6905-AD97-1EAF-A4A3-D0BB13B128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7013" y="1162701"/>
            <a:ext cx="1562100" cy="4394200"/>
          </a:xfrm>
          <a:prstGeom prst="rect">
            <a:avLst/>
          </a:prstGeom>
        </p:spPr>
      </p:pic>
      <p:sp>
        <p:nvSpPr>
          <p:cNvPr id="10" name="Rectangle 9">
            <a:extLst>
              <a:ext uri="{FF2B5EF4-FFF2-40B4-BE49-F238E27FC236}">
                <a16:creationId xmlns:a16="http://schemas.microsoft.com/office/drawing/2014/main" id="{63BCB4CA-03FB-81F4-F8A2-FA9C0DBDEB11}"/>
              </a:ext>
            </a:extLst>
          </p:cNvPr>
          <p:cNvSpPr/>
          <p:nvPr userDrawn="1"/>
        </p:nvSpPr>
        <p:spPr>
          <a:xfrm>
            <a:off x="0" y="0"/>
            <a:ext cx="6096000"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group of flowers&#10;&#10;Description automatically generated with low confidence">
            <a:extLst>
              <a:ext uri="{FF2B5EF4-FFF2-40B4-BE49-F238E27FC236}">
                <a16:creationId xmlns:a16="http://schemas.microsoft.com/office/drawing/2014/main" id="{138EDBF7-FA56-2BF9-ECFA-6C39FEE8F88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959852" flipH="1">
            <a:off x="1760954" y="2048834"/>
            <a:ext cx="1230524" cy="2287327"/>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8183880" y="978408"/>
            <a:ext cx="3749040" cy="1325880"/>
          </a:xfrm>
        </p:spPr>
        <p:txBody>
          <a:body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32" name="Content Placeholder 5">
            <a:extLst>
              <a:ext uri="{FF2B5EF4-FFF2-40B4-BE49-F238E27FC236}">
                <a16:creationId xmlns:a16="http://schemas.microsoft.com/office/drawing/2014/main" id="{9BEB2D80-6263-5794-6A1A-CFF345F7A92E}"/>
              </a:ext>
            </a:extLst>
          </p:cNvPr>
          <p:cNvSpPr>
            <a:spLocks noGrp="1"/>
          </p:cNvSpPr>
          <p:nvPr>
            <p:ph sz="quarter" idx="4"/>
          </p:nvPr>
        </p:nvSpPr>
        <p:spPr>
          <a:xfrm>
            <a:off x="8183880" y="2194560"/>
            <a:ext cx="3749040" cy="4306824"/>
          </a:xfrm>
        </p:spPr>
        <p:txBody>
          <a:bodyPr>
            <a:normAutofit/>
          </a:bodyPr>
          <a:lstStyle>
            <a:lvl1pPr marL="0" indent="0">
              <a:lnSpc>
                <a:spcPct val="150000"/>
              </a:lnSpc>
              <a:buClr>
                <a:srgbClr val="73292A"/>
              </a:buClr>
              <a:buNone/>
              <a:defRPr sz="2400"/>
            </a:lvl1pPr>
            <a:lvl2pPr marL="228600">
              <a:buClr>
                <a:srgbClr val="73292A"/>
              </a:buClr>
              <a:defRPr sz="2000"/>
            </a:lvl2pPr>
            <a:lvl3pPr marL="685800">
              <a:buClr>
                <a:srgbClr val="73292A"/>
              </a:buClr>
              <a:defRPr sz="1800"/>
            </a:lvl3pPr>
            <a:lvl4pPr marL="1143000">
              <a:buClr>
                <a:srgbClr val="73292A"/>
              </a:buClr>
              <a:defRPr sz="1600"/>
            </a:lvl4pPr>
            <a:lvl5pPr marL="1600200">
              <a:buClr>
                <a:srgbClr val="73292A"/>
              </a:buCl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descr="A picture containing flower, plant&#10;&#10;Description automatically generated">
            <a:extLst>
              <a:ext uri="{FF2B5EF4-FFF2-40B4-BE49-F238E27FC236}">
                <a16:creationId xmlns:a16="http://schemas.microsoft.com/office/drawing/2014/main" id="{0FE36A83-31CF-DF76-5708-55ED9FB707E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77235" y="2476883"/>
            <a:ext cx="749300" cy="2755900"/>
          </a:xfrm>
          <a:prstGeom prst="rect">
            <a:avLst/>
          </a:prstGeom>
        </p:spPr>
      </p:pic>
      <p:sp>
        <p:nvSpPr>
          <p:cNvPr id="11" name="Text Placeholder 33">
            <a:extLst>
              <a:ext uri="{FF2B5EF4-FFF2-40B4-BE49-F238E27FC236}">
                <a16:creationId xmlns:a16="http://schemas.microsoft.com/office/drawing/2014/main" id="{5BF6365E-74A9-6D7B-5F20-7C29F29017E5}"/>
              </a:ext>
            </a:extLst>
          </p:cNvPr>
          <p:cNvSpPr>
            <a:spLocks noGrp="1"/>
          </p:cNvSpPr>
          <p:nvPr>
            <p:ph type="body" sz="quarter" idx="13" hasCustomPrompt="1"/>
          </p:nvPr>
        </p:nvSpPr>
        <p:spPr>
          <a:xfrm>
            <a:off x="1225296" y="1426464"/>
            <a:ext cx="3922776" cy="4242816"/>
          </a:xfrm>
        </p:spPr>
        <p:txBody>
          <a:bodyPr anchor="ctr">
            <a:normAutofit/>
          </a:bodyPr>
          <a:lstStyle>
            <a:lvl1pPr marL="0" indent="0" algn="ctr">
              <a:spcBef>
                <a:spcPts val="0"/>
              </a:spcBef>
              <a:buNone/>
              <a:defRPr sz="30000">
                <a:solidFill>
                  <a:schemeClr val="bg1"/>
                </a:solidFill>
                <a:latin typeface="+mj-lt"/>
              </a:defRPr>
            </a:lvl1pPr>
          </a:lstStyle>
          <a:p>
            <a:pPr lvl="0"/>
            <a:r>
              <a:rPr lang="en-US" dirty="0"/>
              <a:t>X</a:t>
            </a:r>
          </a:p>
        </p:txBody>
      </p:sp>
    </p:spTree>
    <p:extLst>
      <p:ext uri="{BB962C8B-B14F-4D97-AF65-F5344CB8AC3E}">
        <p14:creationId xmlns:p14="http://schemas.microsoft.com/office/powerpoint/2010/main" val="39587034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cSld name="1_Section Header">
    <p:bg>
      <p:bgPr>
        <a:solidFill>
          <a:schemeClr val="tx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8ADFA29-47E3-2E16-12B7-D8031DC04C0D}"/>
              </a:ext>
            </a:extLst>
          </p:cNvPr>
          <p:cNvSpPr/>
          <p:nvPr userDrawn="1"/>
        </p:nvSpPr>
        <p:spPr>
          <a:xfrm>
            <a:off x="0" y="3377183"/>
            <a:ext cx="12192000" cy="23265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close up of a plant&#10;&#10;Description automatically generated with low confidence">
            <a:extLst>
              <a:ext uri="{FF2B5EF4-FFF2-40B4-BE49-F238E27FC236}">
                <a16:creationId xmlns:a16="http://schemas.microsoft.com/office/drawing/2014/main" id="{D373DB44-C887-96AC-D32D-B7656F28FB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5387322" y="3187511"/>
            <a:ext cx="1422400" cy="5283200"/>
          </a:xfrm>
          <a:prstGeom prst="rect">
            <a:avLst/>
          </a:prstGeom>
        </p:spPr>
      </p:pic>
      <p:pic>
        <p:nvPicPr>
          <p:cNvPr id="9" name="Picture 8" descr="A picture containing bedclothes, fabric&#10;&#10;Description automatically generated">
            <a:extLst>
              <a:ext uri="{FF2B5EF4-FFF2-40B4-BE49-F238E27FC236}">
                <a16:creationId xmlns:a16="http://schemas.microsoft.com/office/drawing/2014/main" id="{6A080FF9-A96B-AA38-428D-5F2CF533D06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5400022" y="287485"/>
            <a:ext cx="1485900" cy="5372100"/>
          </a:xfrm>
          <a:prstGeom prst="rect">
            <a:avLst/>
          </a:prstGeom>
        </p:spPr>
      </p:pic>
      <p:sp>
        <p:nvSpPr>
          <p:cNvPr id="13" name="Rectangle 12">
            <a:extLst>
              <a:ext uri="{FF2B5EF4-FFF2-40B4-BE49-F238E27FC236}">
                <a16:creationId xmlns:a16="http://schemas.microsoft.com/office/drawing/2014/main" id="{25150280-02E2-686D-A130-65EBDA15EF13}"/>
              </a:ext>
            </a:extLst>
          </p:cNvPr>
          <p:cNvSpPr/>
          <p:nvPr userDrawn="1"/>
        </p:nvSpPr>
        <p:spPr>
          <a:xfrm>
            <a:off x="232651" y="3633264"/>
            <a:ext cx="11740896" cy="1789752"/>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Light" panose="020B0302020104020203" pitchFamily="34" charset="-79"/>
              <a:cs typeface="Gill Sans Light" panose="020B0302020104020203" pitchFamily="34" charset="-79"/>
            </a:endParaRPr>
          </a:p>
        </p:txBody>
      </p:sp>
      <p:pic>
        <p:nvPicPr>
          <p:cNvPr id="15" name="Picture 14" descr="A picture containing ceramic ware, porcelain&#10;&#10;Description automatically generated">
            <a:extLst>
              <a:ext uri="{FF2B5EF4-FFF2-40B4-BE49-F238E27FC236}">
                <a16:creationId xmlns:a16="http://schemas.microsoft.com/office/drawing/2014/main" id="{3DD4D68C-6665-333E-98E8-785116A05A7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2590193">
            <a:off x="6957396" y="5090392"/>
            <a:ext cx="856832" cy="832525"/>
          </a:xfrm>
          <a:prstGeom prst="rect">
            <a:avLst/>
          </a:prstGeom>
        </p:spPr>
      </p:pic>
      <p:pic>
        <p:nvPicPr>
          <p:cNvPr id="17" name="Picture 16" descr="A picture containing text&#10;&#10;Description automatically generated">
            <a:extLst>
              <a:ext uri="{FF2B5EF4-FFF2-40B4-BE49-F238E27FC236}">
                <a16:creationId xmlns:a16="http://schemas.microsoft.com/office/drawing/2014/main" id="{27E0939A-D971-0D79-9B6D-834913C959B2}"/>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362979" y="3252854"/>
            <a:ext cx="1206427" cy="621355"/>
          </a:xfrm>
          <a:prstGeom prst="rect">
            <a:avLst/>
          </a:prstGeom>
        </p:spPr>
      </p:pic>
      <p:sp>
        <p:nvSpPr>
          <p:cNvPr id="2" name="Title 1">
            <a:extLst>
              <a:ext uri="{FF2B5EF4-FFF2-40B4-BE49-F238E27FC236}">
                <a16:creationId xmlns:a16="http://schemas.microsoft.com/office/drawing/2014/main" id="{A2DFA2E8-50A1-4465-AC33-6FAC0E7736E9}"/>
              </a:ext>
            </a:extLst>
          </p:cNvPr>
          <p:cNvSpPr>
            <a:spLocks noGrp="1"/>
          </p:cNvSpPr>
          <p:nvPr userDrawn="1">
            <p:ph type="title"/>
          </p:nvPr>
        </p:nvSpPr>
        <p:spPr>
          <a:xfrm>
            <a:off x="1153668" y="3977640"/>
            <a:ext cx="9884664" cy="731520"/>
          </a:xfrm>
        </p:spPr>
        <p:txBody>
          <a:bodyPr anchor="b">
            <a:normAutofit/>
          </a:bodyPr>
          <a:lstStyle>
            <a:lvl1pPr algn="ct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userDrawn="1">
            <p:ph type="body" idx="1"/>
          </p:nvPr>
        </p:nvSpPr>
        <p:spPr>
          <a:xfrm>
            <a:off x="1153668" y="4700016"/>
            <a:ext cx="9884664" cy="457200"/>
          </a:xfrm>
        </p:spPr>
        <p:txBody>
          <a:bodyPr anchor="ct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768587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7/31/2024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74446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Section Header">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2F45E1C-47F6-0AF9-7468-BA613D681E1D}"/>
              </a:ext>
            </a:extLst>
          </p:cNvPr>
          <p:cNvSpPr/>
          <p:nvPr userDrawn="1"/>
        </p:nvSpPr>
        <p:spPr>
          <a:xfrm>
            <a:off x="0" y="1533950"/>
            <a:ext cx="12192000" cy="3790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fabric&#10;&#10;Description automatically generated">
            <a:extLst>
              <a:ext uri="{FF2B5EF4-FFF2-40B4-BE49-F238E27FC236}">
                <a16:creationId xmlns:a16="http://schemas.microsoft.com/office/drawing/2014/main" id="{AB9E0D8B-7031-366D-884B-EB3FABD78CA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5056236" y="-1772981"/>
            <a:ext cx="2147050" cy="6039669"/>
          </a:xfrm>
          <a:prstGeom prst="rect">
            <a:avLst/>
          </a:prstGeom>
        </p:spPr>
      </p:pic>
      <p:sp>
        <p:nvSpPr>
          <p:cNvPr id="12" name="Rectangle 11">
            <a:extLst>
              <a:ext uri="{FF2B5EF4-FFF2-40B4-BE49-F238E27FC236}">
                <a16:creationId xmlns:a16="http://schemas.microsoft.com/office/drawing/2014/main" id="{1859314F-DCEF-A5A7-C5D9-F0D39AAC9FFA}"/>
              </a:ext>
            </a:extLst>
          </p:cNvPr>
          <p:cNvSpPr/>
          <p:nvPr userDrawn="1"/>
        </p:nvSpPr>
        <p:spPr>
          <a:xfrm>
            <a:off x="225552" y="1796143"/>
            <a:ext cx="11740896" cy="3265714"/>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descr="A picture containing flower, plant&#10;&#10;Description automatically generated">
            <a:extLst>
              <a:ext uri="{FF2B5EF4-FFF2-40B4-BE49-F238E27FC236}">
                <a16:creationId xmlns:a16="http://schemas.microsoft.com/office/drawing/2014/main" id="{DAAE5EB8-5B6B-6FA6-E6E7-D2F58FDFB4A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6307543" y="-287017"/>
            <a:ext cx="1051334" cy="3866771"/>
          </a:xfrm>
          <a:prstGeom prst="rect">
            <a:avLst/>
          </a:prstGeom>
        </p:spPr>
      </p:pic>
      <p:pic>
        <p:nvPicPr>
          <p:cNvPr id="19" name="Picture 18" descr="A picture containing mollusk, insect&#10;&#10;Description automatically generated">
            <a:extLst>
              <a:ext uri="{FF2B5EF4-FFF2-40B4-BE49-F238E27FC236}">
                <a16:creationId xmlns:a16="http://schemas.microsoft.com/office/drawing/2014/main" id="{BB1368FF-AA1B-4423-30B1-BE082E6F1913}"/>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492222" y="4923380"/>
            <a:ext cx="1207554" cy="354511"/>
          </a:xfrm>
          <a:prstGeom prst="rect">
            <a:avLst/>
          </a:prstGeom>
        </p:spPr>
      </p:pic>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1743456" y="2404872"/>
            <a:ext cx="8705088" cy="2002536"/>
          </a:xfrm>
        </p:spPr>
        <p:txBody>
          <a:bodyPr anchor="t">
            <a:normAutofit/>
          </a:bodyPr>
          <a:lstStyle>
            <a:lvl1pPr algn="ct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743454" y="3964517"/>
            <a:ext cx="8705089" cy="457200"/>
          </a:xfrm>
        </p:spPr>
        <p:txBody>
          <a:bodyPr anchor="ctr"/>
          <a:lstStyle>
            <a:lvl1pPr marL="0" indent="0" algn="ctr">
              <a:buNone/>
              <a:defRPr sz="24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7" name="Text Placeholder 24">
            <a:extLst>
              <a:ext uri="{FF2B5EF4-FFF2-40B4-BE49-F238E27FC236}">
                <a16:creationId xmlns:a16="http://schemas.microsoft.com/office/drawing/2014/main" id="{F5E2B84E-B4F2-ED93-8084-ECFC3B9C380F}"/>
              </a:ext>
            </a:extLst>
          </p:cNvPr>
          <p:cNvSpPr>
            <a:spLocks noGrp="1"/>
          </p:cNvSpPr>
          <p:nvPr>
            <p:ph type="body" sz="quarter" idx="11" hasCustomPrompt="1"/>
          </p:nvPr>
        </p:nvSpPr>
        <p:spPr>
          <a:xfrm>
            <a:off x="10149667" y="3189069"/>
            <a:ext cx="945473" cy="1936750"/>
          </a:xfrm>
        </p:spPr>
        <p:txBody>
          <a:bodyPr>
            <a:noAutofit/>
          </a:bodyPr>
          <a:lstStyle>
            <a:lvl1pPr marL="0" indent="0">
              <a:buNone/>
              <a:defRPr sz="14000" b="1">
                <a:solidFill>
                  <a:schemeClr val="tx2"/>
                </a:solidFill>
                <a:latin typeface="+mj-lt"/>
              </a:defRPr>
            </a:lvl1pPr>
          </a:lstStyle>
          <a:p>
            <a:pPr lvl="0"/>
            <a:r>
              <a:rPr lang="en-US" dirty="0"/>
              <a:t>”</a:t>
            </a:r>
          </a:p>
        </p:txBody>
      </p:sp>
      <p:sp>
        <p:nvSpPr>
          <p:cNvPr id="28" name="Text Placeholder 24">
            <a:extLst>
              <a:ext uri="{FF2B5EF4-FFF2-40B4-BE49-F238E27FC236}">
                <a16:creationId xmlns:a16="http://schemas.microsoft.com/office/drawing/2014/main" id="{FDD82133-EB75-7E07-A9CE-730CB7F6CD34}"/>
              </a:ext>
            </a:extLst>
          </p:cNvPr>
          <p:cNvSpPr>
            <a:spLocks noGrp="1"/>
          </p:cNvSpPr>
          <p:nvPr>
            <p:ph type="body" sz="quarter" idx="10" hasCustomPrompt="1"/>
          </p:nvPr>
        </p:nvSpPr>
        <p:spPr>
          <a:xfrm>
            <a:off x="1033184" y="2136567"/>
            <a:ext cx="941832" cy="1936750"/>
          </a:xfrm>
        </p:spPr>
        <p:txBody>
          <a:bodyPr>
            <a:noAutofit/>
          </a:bodyPr>
          <a:lstStyle>
            <a:lvl1pPr marL="0" indent="0">
              <a:buNone/>
              <a:defRPr sz="14000" b="1">
                <a:solidFill>
                  <a:schemeClr val="tx2"/>
                </a:solidFill>
                <a:latin typeface="+mj-lt"/>
              </a:defRPr>
            </a:lvl1pPr>
          </a:lstStyle>
          <a:p>
            <a:pPr lvl="0"/>
            <a:r>
              <a:rPr lang="en-US" dirty="0"/>
              <a:t>“</a:t>
            </a:r>
          </a:p>
        </p:txBody>
      </p:sp>
    </p:spTree>
    <p:extLst>
      <p:ext uri="{BB962C8B-B14F-4D97-AF65-F5344CB8AC3E}">
        <p14:creationId xmlns:p14="http://schemas.microsoft.com/office/powerpoint/2010/main" val="8030101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068407D-A1C4-B842-0C34-B2DE8AD312D3}"/>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A1AE7FB-DFC0-DCDA-47AD-6ED81A6427FA}"/>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a16="http://schemas.microsoft.com/office/drawing/2014/main" id="{7A4DFCBA-879E-D6C9-9F81-B4F9225423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2" name="Title 1">
            <a:extLst>
              <a:ext uri="{FF2B5EF4-FFF2-40B4-BE49-F238E27FC236}">
                <a16:creationId xmlns:a16="http://schemas.microsoft.com/office/drawing/2014/main" id="{B8562BF3-1BFC-6948-02E0-8A1C121C387A}"/>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E158D7F8-0920-52BA-580D-07249122876C}"/>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9E6611EB-89A4-4C55-4032-4D0C418398DB}"/>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2" name="Content Placeholder 11">
            <a:extLst>
              <a:ext uri="{FF2B5EF4-FFF2-40B4-BE49-F238E27FC236}">
                <a16:creationId xmlns:a16="http://schemas.microsoft.com/office/drawing/2014/main" id="{C6963F99-41C3-5ED4-AAD8-B904145CC7EA}"/>
              </a:ext>
            </a:extLst>
          </p:cNvPr>
          <p:cNvSpPr>
            <a:spLocks noGrp="1"/>
          </p:cNvSpPr>
          <p:nvPr>
            <p:ph sz="quarter" idx="12"/>
          </p:nvPr>
        </p:nvSpPr>
        <p:spPr>
          <a:xfrm>
            <a:off x="975360" y="2615184"/>
            <a:ext cx="10241280" cy="33192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751950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cSld name="3_Comparison">
    <p:bg>
      <p:bgPr>
        <a:solidFill>
          <a:schemeClr val="tx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88546F5-5752-9595-980A-9978EC65B179}"/>
              </a:ext>
            </a:extLst>
          </p:cNvPr>
          <p:cNvSpPr/>
          <p:nvPr userDrawn="1"/>
        </p:nvSpPr>
        <p:spPr>
          <a:xfrm>
            <a:off x="491679" y="319214"/>
            <a:ext cx="11208641" cy="58577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8B1DFD-B7E9-D65B-0A47-8D442617B0D0}"/>
              </a:ext>
            </a:extLst>
          </p:cNvPr>
          <p:cNvCxnSpPr>
            <a:cxnSpLocks/>
          </p:cNvCxnSpPr>
          <p:nvPr userDrawn="1"/>
        </p:nvCxnSpPr>
        <p:spPr>
          <a:xfrm>
            <a:off x="837235" y="1767119"/>
            <a:ext cx="1051656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4" name="Picture 13" descr="A picture containing mollusk, insect&#10;&#10;Description automatically generated">
            <a:extLst>
              <a:ext uri="{FF2B5EF4-FFF2-40B4-BE49-F238E27FC236}">
                <a16:creationId xmlns:a16="http://schemas.microsoft.com/office/drawing/2014/main" id="{4190CCC3-E5E8-9E96-318B-F3F62E2328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5658" y="1631192"/>
            <a:ext cx="1207554" cy="354511"/>
          </a:xfrm>
          <a:prstGeom prst="rect">
            <a:avLst/>
          </a:prstGeom>
        </p:spPr>
      </p:pic>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124712"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124712" y="2629116"/>
            <a:ext cx="3200400" cy="3320861"/>
          </a:xfrm>
        </p:spPr>
        <p:txBody>
          <a:bodyPr>
            <a:normAutofit/>
          </a:bodyPr>
          <a:lstStyle>
            <a:lvl1pPr marL="228600" indent="-228600">
              <a:buClr>
                <a:srgbClr val="73292A"/>
              </a:buClr>
              <a:buFont typeface="Arial" panose="020B0604020202020204" pitchFamily="34" charset="0"/>
              <a:buChar char="•"/>
              <a:defRPr sz="1600"/>
            </a:lvl1pPr>
            <a:lvl2pPr marL="685800" indent="-228600">
              <a:buClr>
                <a:srgbClr val="73292A"/>
              </a:buClr>
              <a:buFont typeface="Arial" panose="020B0604020202020204" pitchFamily="34" charset="0"/>
              <a:buChar char="•"/>
              <a:defRPr sz="1400"/>
            </a:lvl2pPr>
            <a:lvl3pPr marL="1143000" indent="-228600">
              <a:buClr>
                <a:srgbClr val="73292A"/>
              </a:buClr>
              <a:buFont typeface="Arial" panose="020B0604020202020204" pitchFamily="34" charset="0"/>
              <a:buChar char="•"/>
              <a:defRPr sz="1200"/>
            </a:lvl3pPr>
            <a:lvl4pPr marL="1600200" indent="-228600">
              <a:buClr>
                <a:srgbClr val="73292A"/>
              </a:buClr>
              <a:buFont typeface="Arial" panose="020B0604020202020204" pitchFamily="34" charset="0"/>
              <a:buChar char="•"/>
              <a:defRPr sz="1100"/>
            </a:lvl4pPr>
            <a:lvl5pPr marL="2057400" indent="-228600">
              <a:buClr>
                <a:srgbClr val="73292A"/>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498848"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498848" y="2629116"/>
            <a:ext cx="3200400" cy="3320861"/>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15" name="Text Placeholder 4">
            <a:extLst>
              <a:ext uri="{FF2B5EF4-FFF2-40B4-BE49-F238E27FC236}">
                <a16:creationId xmlns:a16="http://schemas.microsoft.com/office/drawing/2014/main" id="{F270D939-D128-D431-82CE-9C15D5A7AA9A}"/>
              </a:ext>
            </a:extLst>
          </p:cNvPr>
          <p:cNvSpPr>
            <a:spLocks noGrp="1"/>
          </p:cNvSpPr>
          <p:nvPr>
            <p:ph type="body" sz="quarter" idx="13"/>
          </p:nvPr>
        </p:nvSpPr>
        <p:spPr>
          <a:xfrm>
            <a:off x="7909560"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a:extLst>
              <a:ext uri="{FF2B5EF4-FFF2-40B4-BE49-F238E27FC236}">
                <a16:creationId xmlns:a16="http://schemas.microsoft.com/office/drawing/2014/main" id="{4AAE69C6-BB37-BC70-8424-BC928D19C91A}"/>
              </a:ext>
            </a:extLst>
          </p:cNvPr>
          <p:cNvSpPr>
            <a:spLocks noGrp="1"/>
          </p:cNvSpPr>
          <p:nvPr>
            <p:ph sz="quarter" idx="14"/>
          </p:nvPr>
        </p:nvSpPr>
        <p:spPr>
          <a:xfrm>
            <a:off x="7909560" y="2629116"/>
            <a:ext cx="3200400" cy="3320861"/>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902285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D362110-9E75-C1E6-F3D3-769A27CB658B}"/>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0E61109-4A99-6337-9E7D-6AE0370E2A33}"/>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picture containing mollusk, insect&#10;&#10;Description automatically generated">
            <a:extLst>
              <a:ext uri="{FF2B5EF4-FFF2-40B4-BE49-F238E27FC236}">
                <a16:creationId xmlns:a16="http://schemas.microsoft.com/office/drawing/2014/main" id="{13B4663F-72DF-CD37-DE9D-C35DFB37E8B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12" name="Title 1">
            <a:extLst>
              <a:ext uri="{FF2B5EF4-FFF2-40B4-BE49-F238E27FC236}">
                <a16:creationId xmlns:a16="http://schemas.microsoft.com/office/drawing/2014/main" id="{C48BE494-2D3C-A618-4422-6EA9496986DA}"/>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838200" y="2628461"/>
            <a:ext cx="5181600" cy="35485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172200" y="2628461"/>
            <a:ext cx="5181600" cy="35485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C119B248-9F11-0A11-E6AF-776D371E14A3}"/>
              </a:ext>
            </a:extLst>
          </p:cNvPr>
          <p:cNvSpPr>
            <a:spLocks noGrp="1"/>
          </p:cNvSpPr>
          <p:nvPr>
            <p:ph type="ftr" sz="quarter" idx="10"/>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85EFD48A-F270-E4EE-7C35-F4304F3DDF35}"/>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A7DEB86-4C56-EB31-FEEE-EC8AA99FB456}"/>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3C19EDA-96E7-C255-DFF9-F36A187EBACD}"/>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picture containing mollusk, insect&#10;&#10;Description automatically generated">
            <a:extLst>
              <a:ext uri="{FF2B5EF4-FFF2-40B4-BE49-F238E27FC236}">
                <a16:creationId xmlns:a16="http://schemas.microsoft.com/office/drawing/2014/main" id="{FAD938FE-3B63-4832-B610-64346C069FA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8" name="Title 1">
            <a:extLst>
              <a:ext uri="{FF2B5EF4-FFF2-40B4-BE49-F238E27FC236}">
                <a16:creationId xmlns:a16="http://schemas.microsoft.com/office/drawing/2014/main" id="{5B38128B-385C-B928-A4A8-BD98929D3DD4}"/>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7/31/2024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7" name="Rectangle 6">
            <a:extLst>
              <a:ext uri="{FF2B5EF4-FFF2-40B4-BE49-F238E27FC236}">
                <a16:creationId xmlns:a16="http://schemas.microsoft.com/office/drawing/2014/main" id="{251ACC99-EF7C-FF11-CE9C-83EC300FA7C5}"/>
              </a:ext>
            </a:extLst>
          </p:cNvPr>
          <p:cNvSpPr/>
          <p:nvPr userDrawn="1"/>
        </p:nvSpPr>
        <p:spPr>
          <a:xfrm>
            <a:off x="0" y="3377183"/>
            <a:ext cx="12192000" cy="23265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close up of a plant&#10;&#10;Description automatically generated with low confidence">
            <a:extLst>
              <a:ext uri="{FF2B5EF4-FFF2-40B4-BE49-F238E27FC236}">
                <a16:creationId xmlns:a16="http://schemas.microsoft.com/office/drawing/2014/main" id="{93FF2E16-A493-2379-17BF-C48F640E129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5387322" y="3187511"/>
            <a:ext cx="1422400" cy="5283200"/>
          </a:xfrm>
          <a:prstGeom prst="rect">
            <a:avLst/>
          </a:prstGeom>
        </p:spPr>
      </p:pic>
      <p:pic>
        <p:nvPicPr>
          <p:cNvPr id="10" name="Picture 9" descr="A picture containing bedclothes, fabric&#10;&#10;Description automatically generated">
            <a:extLst>
              <a:ext uri="{FF2B5EF4-FFF2-40B4-BE49-F238E27FC236}">
                <a16:creationId xmlns:a16="http://schemas.microsoft.com/office/drawing/2014/main" id="{4D5584A6-47AB-1F07-427C-19D96694F2C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16200000">
            <a:off x="5400022" y="287485"/>
            <a:ext cx="1485900" cy="5372100"/>
          </a:xfrm>
          <a:prstGeom prst="rect">
            <a:avLst/>
          </a:prstGeom>
        </p:spPr>
      </p:pic>
      <p:sp>
        <p:nvSpPr>
          <p:cNvPr id="11" name="Rectangle 10">
            <a:extLst>
              <a:ext uri="{FF2B5EF4-FFF2-40B4-BE49-F238E27FC236}">
                <a16:creationId xmlns:a16="http://schemas.microsoft.com/office/drawing/2014/main" id="{9A9544B4-EBB1-8AB6-ADE7-F90588F8CFF6}"/>
              </a:ext>
            </a:extLst>
          </p:cNvPr>
          <p:cNvSpPr/>
          <p:nvPr userDrawn="1"/>
        </p:nvSpPr>
        <p:spPr>
          <a:xfrm>
            <a:off x="232651" y="3633264"/>
            <a:ext cx="11740896" cy="1789752"/>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Light" panose="020B0302020104020203" pitchFamily="34" charset="-79"/>
              <a:cs typeface="Gill Sans Light" panose="020B0302020104020203" pitchFamily="34" charset="-79"/>
            </a:endParaRPr>
          </a:p>
        </p:txBody>
      </p:sp>
      <p:pic>
        <p:nvPicPr>
          <p:cNvPr id="12" name="Picture 11" descr="A picture containing ceramic ware, porcelain&#10;&#10;Description automatically generated">
            <a:extLst>
              <a:ext uri="{FF2B5EF4-FFF2-40B4-BE49-F238E27FC236}">
                <a16:creationId xmlns:a16="http://schemas.microsoft.com/office/drawing/2014/main" id="{A5D096A1-EE7E-1FC9-4F53-DB6D0B4B806B}"/>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rot="2590193">
            <a:off x="6957396" y="5090392"/>
            <a:ext cx="856832" cy="832525"/>
          </a:xfrm>
          <a:prstGeom prst="rect">
            <a:avLst/>
          </a:prstGeom>
        </p:spPr>
      </p:pic>
      <p:pic>
        <p:nvPicPr>
          <p:cNvPr id="13" name="Picture 12" descr="A picture containing text&#10;&#10;Description automatically generated">
            <a:extLst>
              <a:ext uri="{FF2B5EF4-FFF2-40B4-BE49-F238E27FC236}">
                <a16:creationId xmlns:a16="http://schemas.microsoft.com/office/drawing/2014/main" id="{B2DE45C3-BD1C-20D9-222F-FA7ABFF022D6}"/>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3362979" y="3252854"/>
            <a:ext cx="1206427" cy="621355"/>
          </a:xfrm>
          <a:prstGeom prst="rect">
            <a:avLst/>
          </a:prstGeom>
        </p:spPr>
      </p:pic>
      <p:sp>
        <p:nvSpPr>
          <p:cNvPr id="14" name="Title 1">
            <a:extLst>
              <a:ext uri="{FF2B5EF4-FFF2-40B4-BE49-F238E27FC236}">
                <a16:creationId xmlns:a16="http://schemas.microsoft.com/office/drawing/2014/main" id="{DFE7F163-BD44-F8DF-7902-3351678C117F}"/>
              </a:ext>
            </a:extLst>
          </p:cNvPr>
          <p:cNvSpPr>
            <a:spLocks noGrp="1"/>
          </p:cNvSpPr>
          <p:nvPr>
            <p:ph type="title"/>
          </p:nvPr>
        </p:nvSpPr>
        <p:spPr>
          <a:xfrm>
            <a:off x="1153668" y="3977640"/>
            <a:ext cx="9884664" cy="731520"/>
          </a:xfrm>
        </p:spPr>
        <p:txBody>
          <a:bodyPr anchor="b">
            <a:normAutofit/>
          </a:bodyPr>
          <a:lstStyle>
            <a:lvl1pPr algn="ctr">
              <a:defRPr sz="4400"/>
            </a:lvl1pPr>
          </a:lstStyle>
          <a:p>
            <a:r>
              <a:rPr lang="en-US"/>
              <a:t>Click to edit Master title style</a:t>
            </a:r>
            <a:endParaRPr lang="en-US" dirty="0"/>
          </a:p>
        </p:txBody>
      </p:sp>
      <p:sp>
        <p:nvSpPr>
          <p:cNvPr id="15" name="Text Placeholder 2">
            <a:extLst>
              <a:ext uri="{FF2B5EF4-FFF2-40B4-BE49-F238E27FC236}">
                <a16:creationId xmlns:a16="http://schemas.microsoft.com/office/drawing/2014/main" id="{9D79DC44-C10D-C448-64FE-49C4DBE075CD}"/>
              </a:ext>
            </a:extLst>
          </p:cNvPr>
          <p:cNvSpPr>
            <a:spLocks noGrp="1"/>
          </p:cNvSpPr>
          <p:nvPr>
            <p:ph type="body" idx="1"/>
          </p:nvPr>
        </p:nvSpPr>
        <p:spPr>
          <a:xfrm>
            <a:off x="1153668" y="4700016"/>
            <a:ext cx="9884664" cy="457200"/>
          </a:xfrm>
        </p:spPr>
        <p:txBody>
          <a:bodyPr anchor="ct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99858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7/31/2024</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
        <p:nvSpPr>
          <p:cNvPr id="8" name="Rectangle 7">
            <a:extLst>
              <a:ext uri="{FF2B5EF4-FFF2-40B4-BE49-F238E27FC236}">
                <a16:creationId xmlns:a16="http://schemas.microsoft.com/office/drawing/2014/main" id="{5523C785-B40B-9978-920F-B4C080850458}"/>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9CF3C62-8324-1A6C-F31C-3E606DC07F5E}"/>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a16="http://schemas.microsoft.com/office/drawing/2014/main" id="{2D43A533-EF69-3F79-0DB1-3FE55FEF78E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Tree>
    <p:extLst>
      <p:ext uri="{BB962C8B-B14F-4D97-AF65-F5344CB8AC3E}">
        <p14:creationId xmlns:p14="http://schemas.microsoft.com/office/powerpoint/2010/main" val="2314202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7/31/2024</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68708840"/>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7/31/2024</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294A09A9-5501-47C1-A89A-A340965A2BE2}" type="slidenum">
              <a:rPr lang="en-US" smtClean="0"/>
              <a:t>‹#›</a:t>
            </a:fld>
            <a:endParaRPr lang="en-US" dirty="0"/>
          </a:p>
        </p:txBody>
      </p:sp>
      <p:sp>
        <p:nvSpPr>
          <p:cNvPr id="6" name="Rectangle 5">
            <a:extLst>
              <a:ext uri="{FF2B5EF4-FFF2-40B4-BE49-F238E27FC236}">
                <a16:creationId xmlns:a16="http://schemas.microsoft.com/office/drawing/2014/main" id="{7DC1C201-E463-A4BC-3098-F05F7B0D276D}"/>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D729604B-A14A-C35E-434B-A3A8FFB589C0}"/>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mollusk, insect&#10;&#10;Description automatically generated">
            <a:extLst>
              <a:ext uri="{FF2B5EF4-FFF2-40B4-BE49-F238E27FC236}">
                <a16:creationId xmlns:a16="http://schemas.microsoft.com/office/drawing/2014/main" id="{707BBD06-C699-5CFF-C434-A341F85523D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Tree>
    <p:extLst>
      <p:ext uri="{BB962C8B-B14F-4D97-AF65-F5344CB8AC3E}">
        <p14:creationId xmlns:p14="http://schemas.microsoft.com/office/powerpoint/2010/main" val="2810495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7/31/2024</a:t>
            </a:fld>
            <a:endParaRPr lang="en-US" dirty="0"/>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187993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7/31/2024</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5597026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7/31/2024</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0059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7/31/2024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478473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2" r:id="rId21"/>
    <p:sldLayoutId id="2147483694" r:id="rId22"/>
    <p:sldLayoutId id="2147483652" r:id="rId23"/>
    <p:sldLayoutId id="2147483654" r:id="rId24"/>
  </p:sldLayoutIdLst>
  <p:hf hd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4180B-35BA-C28E-820F-59C84FBDD99A}"/>
              </a:ext>
            </a:extLst>
          </p:cNvPr>
          <p:cNvSpPr>
            <a:spLocks noGrp="1"/>
          </p:cNvSpPr>
          <p:nvPr>
            <p:ph type="ctrTitle"/>
          </p:nvPr>
        </p:nvSpPr>
        <p:spPr>
          <a:xfrm>
            <a:off x="3156624" y="1215956"/>
            <a:ext cx="5909555" cy="2489883"/>
          </a:xfrm>
        </p:spPr>
        <p:txBody>
          <a:bodyPr>
            <a:noAutofit/>
          </a:bodyPr>
          <a:lstStyle/>
          <a:p>
            <a:pPr marL="563245" marR="596900" algn="ctr">
              <a:lnSpc>
                <a:spcPct val="150000"/>
              </a:lnSpc>
              <a:spcBef>
                <a:spcPts val="255"/>
              </a:spcBef>
              <a:spcAft>
                <a:spcPts val="0"/>
              </a:spcAft>
            </a:pPr>
            <a:r>
              <a:rPr lang="en-US" sz="2500" b="1" dirty="0">
                <a:solidFill>
                  <a:srgbClr val="B2C8CD"/>
                </a:solidFill>
                <a:effectLst/>
                <a:ea typeface="Times New Roman" panose="02020603050405020304" pitchFamily="18" charset="0"/>
              </a:rPr>
              <a:t>create a website for online veterinary care for animal medical solutions system</a:t>
            </a:r>
            <a:endParaRPr lang="en-IN" sz="2500" dirty="0">
              <a:solidFill>
                <a:srgbClr val="B2C8CD"/>
              </a:solidFill>
              <a:effectLst/>
              <a:ea typeface="Times New Roman" panose="02020603050405020304" pitchFamily="18" charset="0"/>
            </a:endParaRPr>
          </a:p>
        </p:txBody>
      </p:sp>
      <p:sp>
        <p:nvSpPr>
          <p:cNvPr id="3" name="Subtitle 2">
            <a:extLst>
              <a:ext uri="{FF2B5EF4-FFF2-40B4-BE49-F238E27FC236}">
                <a16:creationId xmlns:a16="http://schemas.microsoft.com/office/drawing/2014/main" id="{626260E8-21BF-1371-4767-5E86248A7A7B}"/>
              </a:ext>
            </a:extLst>
          </p:cNvPr>
          <p:cNvSpPr>
            <a:spLocks noGrp="1"/>
          </p:cNvSpPr>
          <p:nvPr>
            <p:ph type="subTitle" idx="1"/>
          </p:nvPr>
        </p:nvSpPr>
        <p:spPr>
          <a:xfrm>
            <a:off x="4596384" y="972766"/>
            <a:ext cx="2999232" cy="243191"/>
          </a:xfrm>
        </p:spPr>
        <p:txBody>
          <a:bodyPr>
            <a:normAutofit fontScale="62500" lnSpcReduction="20000"/>
          </a:bodyPr>
          <a:lstStyle/>
          <a:p>
            <a:r>
              <a:rPr lang="en-US" dirty="0"/>
              <a:t>​</a:t>
            </a:r>
          </a:p>
        </p:txBody>
      </p:sp>
      <p:sp>
        <p:nvSpPr>
          <p:cNvPr id="6" name="TextBox 5">
            <a:extLst>
              <a:ext uri="{FF2B5EF4-FFF2-40B4-BE49-F238E27FC236}">
                <a16:creationId xmlns:a16="http://schemas.microsoft.com/office/drawing/2014/main" id="{0153C0ED-B6A3-4390-2DFF-78AA8063CC00}"/>
              </a:ext>
            </a:extLst>
          </p:cNvPr>
          <p:cNvSpPr txBox="1"/>
          <p:nvPr/>
        </p:nvSpPr>
        <p:spPr>
          <a:xfrm>
            <a:off x="4367720" y="4474723"/>
            <a:ext cx="3356042" cy="646331"/>
          </a:xfrm>
          <a:prstGeom prst="rect">
            <a:avLst/>
          </a:prstGeom>
          <a:noFill/>
        </p:spPr>
        <p:txBody>
          <a:bodyPr wrap="square" rtlCol="0">
            <a:spAutoFit/>
          </a:bodyPr>
          <a:lstStyle/>
          <a:p>
            <a:pPr algn="ctr"/>
            <a:r>
              <a:rPr lang="en-IN" b="1" i="1" dirty="0"/>
              <a:t>Vamsi Krishna B – 192211659</a:t>
            </a:r>
          </a:p>
          <a:p>
            <a:pPr algn="ctr"/>
            <a:r>
              <a:rPr lang="en-IN" b="1" i="1" dirty="0" err="1"/>
              <a:t>Manikanta</a:t>
            </a:r>
            <a:r>
              <a:rPr lang="en-IN" b="1" i="1" dirty="0"/>
              <a:t> G - 192211665</a:t>
            </a:r>
          </a:p>
        </p:txBody>
      </p:sp>
    </p:spTree>
    <p:extLst>
      <p:ext uri="{BB962C8B-B14F-4D97-AF65-F5344CB8AC3E}">
        <p14:creationId xmlns:p14="http://schemas.microsoft.com/office/powerpoint/2010/main" val="17551580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0" y="0"/>
            <a:ext cx="12192000" cy="1293028"/>
          </a:xfrm>
        </p:spPr>
        <p:txBody>
          <a:bodyPr/>
          <a:lstStyle/>
          <a:p>
            <a:pPr algn="ctr"/>
            <a:r>
              <a:rPr lang="en-US" b="1" dirty="0" err="1">
                <a:highlight>
                  <a:srgbClr val="00FF00"/>
                </a:highlight>
              </a:rPr>
              <a:t>fUTUREENHANCEMENTS</a:t>
            </a:r>
            <a:endParaRPr lang="en-US" b="1" dirty="0">
              <a:highlight>
                <a:srgbClr val="00FF00"/>
              </a:highlight>
            </a:endParaRPr>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2"/>
          </p:nvPr>
        </p:nvSpPr>
        <p:spPr/>
        <p:txBody>
          <a:bodyPr/>
          <a:lstStyle/>
          <a:p>
            <a:fld id="{294A09A9-5501-47C1-A89A-A340965A2BE2}" type="slidenum">
              <a:rPr lang="en-US" smtClean="0"/>
              <a:pPr/>
              <a:t>10</a:t>
            </a:fld>
            <a:endParaRPr lang="en-US" dirty="0"/>
          </a:p>
        </p:txBody>
      </p:sp>
      <p:sp>
        <p:nvSpPr>
          <p:cNvPr id="6" name="Rectangle 2">
            <a:extLst>
              <a:ext uri="{FF2B5EF4-FFF2-40B4-BE49-F238E27FC236}">
                <a16:creationId xmlns:a16="http://schemas.microsoft.com/office/drawing/2014/main" id="{E6E6452B-C759-8D35-D64D-A4A9923FCA0D}"/>
              </a:ext>
            </a:extLst>
          </p:cNvPr>
          <p:cNvSpPr>
            <a:spLocks noGrp="1" noChangeArrowheads="1"/>
          </p:cNvSpPr>
          <p:nvPr>
            <p:ph idx="1"/>
          </p:nvPr>
        </p:nvSpPr>
        <p:spPr bwMode="auto">
          <a:xfrm>
            <a:off x="254643" y="1158512"/>
            <a:ext cx="11682713" cy="51721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buFont typeface="Wingdings" panose="05000000000000000000" pitchFamily="2" charset="2"/>
              <a:buChar char="Ø"/>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Here are five concise points about future enhancements for a website offering online veterinary care:</a:t>
            </a:r>
          </a:p>
          <a:p>
            <a:pPr algn="just">
              <a:lnSpc>
                <a:spcPct val="150000"/>
              </a:lnSpc>
              <a:buFont typeface="Wingdings" panose="05000000000000000000" pitchFamily="2" charset="2"/>
              <a:buChar char="ü"/>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AI-Powered Symptom Checker: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Implement an AI-driven tool to help pet owners identify potential health issues based on symptoms before consulting a veterinarian.</a:t>
            </a:r>
          </a:p>
          <a:p>
            <a:pPr algn="just">
              <a:lnSpc>
                <a:spcPct val="150000"/>
              </a:lnSpc>
              <a:buFont typeface="Wingdings" panose="05000000000000000000" pitchFamily="2" charset="2"/>
              <a:buChar char="ü"/>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Mobile App Integration: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Develop a companion mobile app for easier access to services, including appointment management, medical records, and telemedicine features.</a:t>
            </a:r>
          </a:p>
          <a:p>
            <a:pPr algn="just">
              <a:lnSpc>
                <a:spcPct val="150000"/>
              </a:lnSpc>
              <a:buFont typeface="Wingdings" panose="05000000000000000000" pitchFamily="2" charset="2"/>
              <a:buChar char="ü"/>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Advanced Analytics and Reporting: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Introduce advanced analytics to provide insights on pet health trends, appointment patterns, and treatment outcomes, helping veterinarians make data-driven decisions.</a:t>
            </a:r>
          </a:p>
          <a:p>
            <a:pPr algn="just">
              <a:lnSpc>
                <a:spcPct val="150000"/>
              </a:lnSpc>
              <a:buFont typeface="Wingdings" panose="05000000000000000000" pitchFamily="2" charset="2"/>
              <a:buChar char="ü"/>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Multi-Language Support: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Add multi-language support to cater to a broader audience, ensuring accessibility for non-English speaking users.</a:t>
            </a:r>
          </a:p>
        </p:txBody>
      </p:sp>
    </p:spTree>
    <p:extLst>
      <p:ext uri="{BB962C8B-B14F-4D97-AF65-F5344CB8AC3E}">
        <p14:creationId xmlns:p14="http://schemas.microsoft.com/office/powerpoint/2010/main" val="350052029"/>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F4D5B-3E14-1349-3E16-232AA74EEBAF}"/>
              </a:ext>
            </a:extLst>
          </p:cNvPr>
          <p:cNvSpPr>
            <a:spLocks noGrp="1"/>
          </p:cNvSpPr>
          <p:nvPr>
            <p:ph type="title"/>
          </p:nvPr>
        </p:nvSpPr>
        <p:spPr>
          <a:xfrm>
            <a:off x="807396" y="365125"/>
            <a:ext cx="10544783" cy="1325563"/>
          </a:xfrm>
        </p:spPr>
        <p:txBody>
          <a:bodyPr/>
          <a:lstStyle/>
          <a:p>
            <a:r>
              <a:rPr lang="en-US" b="1" dirty="0"/>
              <a:t>CONCLUSION</a:t>
            </a:r>
          </a:p>
        </p:txBody>
      </p:sp>
      <p:sp>
        <p:nvSpPr>
          <p:cNvPr id="7" name="Footer Placeholder 6">
            <a:extLst>
              <a:ext uri="{FF2B5EF4-FFF2-40B4-BE49-F238E27FC236}">
                <a16:creationId xmlns:a16="http://schemas.microsoft.com/office/drawing/2014/main" id="{69D875C8-4D19-8AF8-6F98-F151E309145E}"/>
              </a:ext>
            </a:extLst>
          </p:cNvPr>
          <p:cNvSpPr>
            <a:spLocks noGrp="1"/>
          </p:cNvSpPr>
          <p:nvPr>
            <p:ph type="ftr" sz="quarter" idx="11"/>
          </p:nvPr>
        </p:nvSpPr>
        <p:spPr/>
        <p:txBody>
          <a:bodyPr/>
          <a:lstStyle/>
          <a:p>
            <a:r>
              <a:rPr lang="en-US"/>
              <a:t>Presentation title</a:t>
            </a:r>
            <a:endParaRPr lang="en-US" dirty="0"/>
          </a:p>
        </p:txBody>
      </p:sp>
      <p:sp>
        <p:nvSpPr>
          <p:cNvPr id="23" name="TextBox 22">
            <a:extLst>
              <a:ext uri="{FF2B5EF4-FFF2-40B4-BE49-F238E27FC236}">
                <a16:creationId xmlns:a16="http://schemas.microsoft.com/office/drawing/2014/main" id="{BD44AB6C-3364-9BF6-A0E6-F92AB42A1074}"/>
              </a:ext>
            </a:extLst>
          </p:cNvPr>
          <p:cNvSpPr txBox="1"/>
          <p:nvPr/>
        </p:nvSpPr>
        <p:spPr>
          <a:xfrm>
            <a:off x="1168129" y="2243861"/>
            <a:ext cx="9823315" cy="2841034"/>
          </a:xfrm>
          <a:prstGeom prst="rect">
            <a:avLst/>
          </a:prstGeom>
          <a:noFill/>
        </p:spPr>
        <p:txBody>
          <a:bodyPr wrap="square" rtlCol="0">
            <a:spAutoFit/>
          </a:bodyPr>
          <a:lstStyle/>
          <a:p>
            <a:pPr indent="457200" algn="just">
              <a:lnSpc>
                <a:spcPct val="107000"/>
              </a:lnSpc>
              <a:spcAft>
                <a:spcPts val="800"/>
              </a:spcAft>
            </a:pPr>
            <a:r>
              <a:rPr lang="en-US" sz="2400" dirty="0">
                <a:effectLst/>
                <a:latin typeface="Calibri" panose="020F0502020204030204" pitchFamily="34" charset="0"/>
                <a:ea typeface="Calibri" panose="020F0502020204030204" pitchFamily="34" charset="0"/>
              </a:rPr>
              <a:t>		Creating a website for online veterinary care offers a comprehensive and innovative solution to bridge the gap between pet owners and veterinary professionals. This platform provides a wide range of services, from remote consultations and medical records management to an online pharmacy and educational resources, all aimed at enhancing the quality of care for pets while providing convenience and accessibility to pet owners.</a:t>
            </a:r>
            <a:endParaRPr lang="en-IN" sz="24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068121164"/>
      </p:ext>
    </p:extLst>
  </p:cSld>
  <p:clrMapOvr>
    <a:masterClrMapping/>
  </p:clrMapOvr>
  <mc:AlternateContent xmlns:mc="http://schemas.openxmlformats.org/markup-compatibility/2006">
    <mc:Choice xmlns:p14="http://schemas.microsoft.com/office/powerpoint/2010/main" Requires="p14">
      <p:transition spd="slow" p14:dur="2000">
        <p14:vortex dir="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2C0365B-A88F-0CCC-6A86-5AEC1E0582CE}"/>
              </a:ext>
            </a:extLst>
          </p:cNvPr>
          <p:cNvSpPr>
            <a:spLocks noGrp="1"/>
          </p:cNvSpPr>
          <p:nvPr>
            <p:ph type="ftr" sz="quarter" idx="11"/>
          </p:nvPr>
        </p:nvSpPr>
        <p:spPr/>
        <p:txBody>
          <a:bodyPr/>
          <a:lstStyle/>
          <a:p>
            <a:r>
              <a:rPr lang="en-US"/>
              <a:t>Presentation title</a:t>
            </a:r>
            <a:endParaRPr lang="en-US" dirty="0"/>
          </a:p>
        </p:txBody>
      </p:sp>
      <p:sp>
        <p:nvSpPr>
          <p:cNvPr id="3" name="Slide Number Placeholder 2">
            <a:extLst>
              <a:ext uri="{FF2B5EF4-FFF2-40B4-BE49-F238E27FC236}">
                <a16:creationId xmlns:a16="http://schemas.microsoft.com/office/drawing/2014/main" id="{58AD9C13-5FEA-FEE6-B70C-10389ABC467E}"/>
              </a:ext>
            </a:extLst>
          </p:cNvPr>
          <p:cNvSpPr>
            <a:spLocks noGrp="1"/>
          </p:cNvSpPr>
          <p:nvPr>
            <p:ph type="sldNum" sz="quarter" idx="12"/>
          </p:nvPr>
        </p:nvSpPr>
        <p:spPr/>
        <p:txBody>
          <a:bodyPr/>
          <a:lstStyle/>
          <a:p>
            <a:fld id="{294A09A9-5501-47C1-A89A-A340965A2BE2}" type="slidenum">
              <a:rPr lang="en-US" smtClean="0"/>
              <a:t>12</a:t>
            </a:fld>
            <a:endParaRPr lang="en-US" dirty="0"/>
          </a:p>
        </p:txBody>
      </p:sp>
      <p:sp>
        <p:nvSpPr>
          <p:cNvPr id="4" name="TextBox 3">
            <a:extLst>
              <a:ext uri="{FF2B5EF4-FFF2-40B4-BE49-F238E27FC236}">
                <a16:creationId xmlns:a16="http://schemas.microsoft.com/office/drawing/2014/main" id="{EC3F3B0C-49CD-138F-D7D0-6FE77F72B997}"/>
              </a:ext>
            </a:extLst>
          </p:cNvPr>
          <p:cNvSpPr txBox="1"/>
          <p:nvPr/>
        </p:nvSpPr>
        <p:spPr>
          <a:xfrm>
            <a:off x="941962" y="2723581"/>
            <a:ext cx="10564238" cy="2123658"/>
          </a:xfrm>
          <a:prstGeom prst="rect">
            <a:avLst/>
          </a:prstGeom>
          <a:noFill/>
        </p:spPr>
        <p:txBody>
          <a:bodyPr wrap="square" rtlCol="0">
            <a:spAutoFit/>
          </a:bodyPr>
          <a:lstStyle/>
          <a:p>
            <a:pPr algn="ctr"/>
            <a:r>
              <a:rPr lang="en-IN" sz="6600" dirty="0">
                <a:solidFill>
                  <a:srgbClr val="FFFF00"/>
                </a:solidFill>
                <a:latin typeface="Bradley Hand ITC" panose="03070402050302030203" pitchFamily="66" charset="0"/>
              </a:rPr>
              <a:t>CREATE BY VAMSIKRISHNA BADISA</a:t>
            </a:r>
          </a:p>
        </p:txBody>
      </p:sp>
    </p:spTree>
    <p:extLst>
      <p:ext uri="{BB962C8B-B14F-4D97-AF65-F5344CB8AC3E}">
        <p14:creationId xmlns:p14="http://schemas.microsoft.com/office/powerpoint/2010/main" val="3934172841"/>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A83CE6B-0330-E3C9-726E-DD17EA4D03C6}"/>
              </a:ext>
            </a:extLst>
          </p:cNvPr>
          <p:cNvSpPr>
            <a:spLocks noGrp="1"/>
          </p:cNvSpPr>
          <p:nvPr>
            <p:ph type="sldNum" sz="quarter" idx="12"/>
          </p:nvPr>
        </p:nvSpPr>
        <p:spPr/>
        <p:txBody>
          <a:bodyPr/>
          <a:lstStyle/>
          <a:p>
            <a:fld id="{294A09A9-5501-47C1-A89A-A340965A2BE2}" type="slidenum">
              <a:rPr lang="en-US" smtClean="0"/>
              <a:pPr/>
              <a:t>13</a:t>
            </a:fld>
            <a:endParaRPr lang="en-US" dirty="0"/>
          </a:p>
        </p:txBody>
      </p:sp>
      <p:sp>
        <p:nvSpPr>
          <p:cNvPr id="6" name="TextBox 5">
            <a:extLst>
              <a:ext uri="{FF2B5EF4-FFF2-40B4-BE49-F238E27FC236}">
                <a16:creationId xmlns:a16="http://schemas.microsoft.com/office/drawing/2014/main" id="{8C94BE33-C744-181C-4521-455FA9F42AAE}"/>
              </a:ext>
            </a:extLst>
          </p:cNvPr>
          <p:cNvSpPr txBox="1"/>
          <p:nvPr/>
        </p:nvSpPr>
        <p:spPr>
          <a:xfrm>
            <a:off x="2851025" y="858127"/>
            <a:ext cx="6651790" cy="1323439"/>
          </a:xfrm>
          <a:prstGeom prst="rect">
            <a:avLst/>
          </a:prstGeom>
          <a:noFill/>
        </p:spPr>
        <p:txBody>
          <a:bodyPr wrap="square" rtlCol="0">
            <a:spAutoFit/>
          </a:bodyPr>
          <a:lstStyle/>
          <a:p>
            <a:pPr algn="ctr"/>
            <a:r>
              <a:rPr lang="en-IN" sz="8000" dirty="0">
                <a:solidFill>
                  <a:srgbClr val="FFFF00"/>
                </a:solidFill>
                <a:latin typeface="Bradley Hand ITC" panose="03070402050302030203" pitchFamily="66" charset="0"/>
              </a:rPr>
              <a:t>THANK YOU </a:t>
            </a:r>
          </a:p>
        </p:txBody>
      </p:sp>
      <p:sp>
        <p:nvSpPr>
          <p:cNvPr id="3" name="TextBox 2">
            <a:extLst>
              <a:ext uri="{FF2B5EF4-FFF2-40B4-BE49-F238E27FC236}">
                <a16:creationId xmlns:a16="http://schemas.microsoft.com/office/drawing/2014/main" id="{C7A9D098-20D1-0659-EF6C-B9980C1FF000}"/>
              </a:ext>
            </a:extLst>
          </p:cNvPr>
          <p:cNvSpPr txBox="1"/>
          <p:nvPr/>
        </p:nvSpPr>
        <p:spPr>
          <a:xfrm>
            <a:off x="532435" y="3356526"/>
            <a:ext cx="11412637" cy="923330"/>
          </a:xfrm>
          <a:prstGeom prst="rect">
            <a:avLst/>
          </a:prstGeom>
          <a:noFill/>
        </p:spPr>
        <p:txBody>
          <a:bodyPr wrap="square" rtlCol="0">
            <a:spAutoFit/>
          </a:bodyPr>
          <a:lstStyle/>
          <a:p>
            <a:pPr algn="ctr"/>
            <a:r>
              <a:rPr lang="en-US" sz="5400" dirty="0">
                <a:solidFill>
                  <a:srgbClr val="FFFF00"/>
                </a:solidFill>
                <a:latin typeface="Bradley Hand ITC" panose="03070402050302030203" pitchFamily="66" charset="0"/>
              </a:rPr>
              <a:t>A</a:t>
            </a:r>
            <a:r>
              <a:rPr lang="en-IN" sz="5400" dirty="0">
                <a:solidFill>
                  <a:srgbClr val="FFFF00"/>
                </a:solidFill>
                <a:latin typeface="Bradley Hand ITC" panose="03070402050302030203" pitchFamily="66" charset="0"/>
              </a:rPr>
              <a:t>NY QUESTIONS PLEASE ASK?</a:t>
            </a:r>
          </a:p>
        </p:txBody>
      </p:sp>
    </p:spTree>
    <p:extLst>
      <p:ext uri="{BB962C8B-B14F-4D97-AF65-F5344CB8AC3E}">
        <p14:creationId xmlns:p14="http://schemas.microsoft.com/office/powerpoint/2010/main" val="3264496475"/>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7517859" y="316065"/>
            <a:ext cx="2616741" cy="860120"/>
          </a:xfrm>
        </p:spPr>
        <p:txBody>
          <a:bodyPr>
            <a:normAutofit/>
          </a:bodyPr>
          <a:lstStyle/>
          <a:p>
            <a:r>
              <a:rPr lang="en-US" sz="4200" b="1" dirty="0">
                <a:solidFill>
                  <a:schemeClr val="accent6">
                    <a:lumMod val="20000"/>
                    <a:lumOff val="80000"/>
                  </a:schemeClr>
                </a:solidFill>
                <a:latin typeface="Arial" panose="020B0604020202020204" pitchFamily="34" charset="0"/>
                <a:cs typeface="Arial" panose="020B0604020202020204" pitchFamily="34" charset="0"/>
              </a:rPr>
              <a:t>Agenda</a:t>
            </a:r>
          </a:p>
        </p:txBody>
      </p:sp>
      <p:sp>
        <p:nvSpPr>
          <p:cNvPr id="6" name="Slide Number Placeholder 5">
            <a:extLst>
              <a:ext uri="{FF2B5EF4-FFF2-40B4-BE49-F238E27FC236}">
                <a16:creationId xmlns:a16="http://schemas.microsoft.com/office/drawing/2014/main" id="{662884A3-BD82-0FC6-A582-54DD17DBCB4A}"/>
              </a:ext>
            </a:extLst>
          </p:cNvPr>
          <p:cNvSpPr>
            <a:spLocks noGrp="1"/>
          </p:cNvSpPr>
          <p:nvPr>
            <p:ph type="sldNum" sz="quarter" idx="12"/>
          </p:nvPr>
        </p:nvSpPr>
        <p:spPr/>
        <p:txBody>
          <a:bodyPr/>
          <a:lstStyle/>
          <a:p>
            <a:fld id="{294A09A9-5501-47C1-A89A-A340965A2BE2}" type="slidenum">
              <a:rPr lang="en-US" smtClean="0"/>
              <a:t>2</a:t>
            </a:fld>
            <a:endParaRPr lang="en-US" dirty="0"/>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sz="quarter" idx="4"/>
          </p:nvPr>
        </p:nvSpPr>
        <p:spPr>
          <a:xfrm>
            <a:off x="7323080" y="1176185"/>
            <a:ext cx="4523362" cy="4380288"/>
          </a:xfrm>
        </p:spPr>
        <p:txBody>
          <a:bodyPr vert="horz" lIns="91440" tIns="45720" rIns="91440" bIns="45720" rtlCol="0" anchor="t">
            <a:noAutofit/>
          </a:bodyPr>
          <a:lstStyle/>
          <a:p>
            <a:r>
              <a:rPr lang="en-US" sz="2000" b="1" i="1" dirty="0">
                <a:solidFill>
                  <a:schemeClr val="accent3"/>
                </a:solidFill>
                <a:latin typeface="Century Gothic (Body)"/>
                <a:ea typeface="Cambria" panose="02040503050406030204" pitchFamily="18" charset="0"/>
                <a:cs typeface="Arial" panose="020B0604020202020204" pitchFamily="34" charset="0"/>
              </a:rPr>
              <a:t>PROBLEM STATEMENT</a:t>
            </a:r>
          </a:p>
          <a:p>
            <a:r>
              <a:rPr lang="en-US" sz="2000" b="1" i="1" dirty="0">
                <a:solidFill>
                  <a:schemeClr val="accent3"/>
                </a:solidFill>
                <a:latin typeface="Century Gothic (Body)"/>
                <a:ea typeface="Cambria" panose="02040503050406030204" pitchFamily="18" charset="0"/>
                <a:cs typeface="Arial" panose="020B0604020202020204" pitchFamily="34" charset="0"/>
              </a:rPr>
              <a:t>ABSTRACT</a:t>
            </a:r>
          </a:p>
          <a:p>
            <a:r>
              <a:rPr lang="en-US" sz="2000" b="1" i="1" dirty="0">
                <a:solidFill>
                  <a:schemeClr val="accent3"/>
                </a:solidFill>
                <a:latin typeface="Century Gothic (Body)"/>
                <a:ea typeface="Cambria" panose="02040503050406030204" pitchFamily="18" charset="0"/>
                <a:cs typeface="Arial" panose="020B0604020202020204" pitchFamily="34" charset="0"/>
              </a:rPr>
              <a:t>INTRODUCTION</a:t>
            </a:r>
          </a:p>
          <a:p>
            <a:r>
              <a:rPr lang="en-US" sz="2000" b="1" i="1" dirty="0">
                <a:ea typeface="Cambria" panose="02040503050406030204" pitchFamily="18" charset="0"/>
                <a:cs typeface="Arial" panose="020B0604020202020204" pitchFamily="34" charset="0"/>
              </a:rPr>
              <a:t>EXISTING SYSTEM</a:t>
            </a:r>
          </a:p>
          <a:p>
            <a:r>
              <a:rPr lang="en-US" sz="2000" b="1" i="1" dirty="0">
                <a:solidFill>
                  <a:schemeClr val="accent3"/>
                </a:solidFill>
                <a:ea typeface="Cambria" panose="02040503050406030204" pitchFamily="18" charset="0"/>
                <a:cs typeface="Arial" panose="020B0604020202020204" pitchFamily="34" charset="0"/>
              </a:rPr>
              <a:t>PROPOSED SYSTEM</a:t>
            </a:r>
          </a:p>
          <a:p>
            <a:r>
              <a:rPr lang="en-US" sz="2000" b="1" i="1" dirty="0">
                <a:ea typeface="Cambria" panose="02040503050406030204" pitchFamily="18" charset="0"/>
                <a:cs typeface="Arial" panose="020B0604020202020204" pitchFamily="34" charset="0"/>
              </a:rPr>
              <a:t>MODULES DESCRIPTION (OPERATIONS)</a:t>
            </a:r>
          </a:p>
          <a:p>
            <a:r>
              <a:rPr lang="en-US" sz="2000" b="1" i="1" dirty="0">
                <a:ea typeface="Cambria" panose="02040503050406030204" pitchFamily="18" charset="0"/>
                <a:cs typeface="Arial" panose="020B0604020202020204" pitchFamily="34" charset="0"/>
              </a:rPr>
              <a:t>SCREEN SHOTS</a:t>
            </a:r>
          </a:p>
          <a:p>
            <a:r>
              <a:rPr lang="en-US" sz="2000" b="1" dirty="0">
                <a:effectLst/>
                <a:latin typeface="Times New Roman" panose="02020603050405020304" pitchFamily="18" charset="0"/>
                <a:ea typeface="Calibri" panose="020F0502020204030204" pitchFamily="34" charset="0"/>
              </a:rPr>
              <a:t>FUTUREENHANCEMENTS</a:t>
            </a:r>
            <a:endParaRPr lang="en-US" sz="2000" b="1" i="1" dirty="0">
              <a:solidFill>
                <a:schemeClr val="accent3"/>
              </a:solidFill>
              <a:ea typeface="Cambria" panose="02040503050406030204" pitchFamily="18" charset="0"/>
              <a:cs typeface="Arial" panose="020B0604020202020204" pitchFamily="34" charset="0"/>
            </a:endParaRPr>
          </a:p>
          <a:p>
            <a:r>
              <a:rPr lang="en-US" sz="2000" b="1" i="1" dirty="0">
                <a:ea typeface="Cambria" panose="02040503050406030204" pitchFamily="18" charset="0"/>
                <a:cs typeface="Arial" panose="020B0604020202020204" pitchFamily="34" charset="0"/>
              </a:rPr>
              <a:t>CONCLUSION</a:t>
            </a:r>
          </a:p>
        </p:txBody>
      </p:sp>
      <p:pic>
        <p:nvPicPr>
          <p:cNvPr id="4" name="Picture 3">
            <a:extLst>
              <a:ext uri="{FF2B5EF4-FFF2-40B4-BE49-F238E27FC236}">
                <a16:creationId xmlns:a16="http://schemas.microsoft.com/office/drawing/2014/main" id="{65945C1A-A116-60F3-0561-980D73875953}"/>
              </a:ext>
            </a:extLst>
          </p:cNvPr>
          <p:cNvPicPr>
            <a:picLocks noChangeAspect="1"/>
          </p:cNvPicPr>
          <p:nvPr/>
        </p:nvPicPr>
        <p:blipFill>
          <a:blip r:embed="rId3"/>
          <a:stretch>
            <a:fillRect/>
          </a:stretch>
        </p:blipFill>
        <p:spPr>
          <a:xfrm>
            <a:off x="0" y="0"/>
            <a:ext cx="6096000" cy="6858000"/>
          </a:xfrm>
          <a:prstGeom prst="rect">
            <a:avLst/>
          </a:prstGeom>
        </p:spPr>
      </p:pic>
    </p:spTree>
    <p:extLst>
      <p:ext uri="{BB962C8B-B14F-4D97-AF65-F5344CB8AC3E}">
        <p14:creationId xmlns:p14="http://schemas.microsoft.com/office/powerpoint/2010/main" val="185952789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975D521-E263-EA03-20CE-29721EFC06D7}"/>
              </a:ext>
            </a:extLst>
          </p:cNvPr>
          <p:cNvSpPr>
            <a:spLocks noGrp="1"/>
          </p:cNvSpPr>
          <p:nvPr>
            <p:ph type="ftr" sz="quarter" idx="11"/>
          </p:nvPr>
        </p:nvSpPr>
        <p:spPr/>
        <p:txBody>
          <a:bodyPr/>
          <a:lstStyle/>
          <a:p>
            <a:r>
              <a:rPr lang="en-US"/>
              <a:t>Presentation title</a:t>
            </a:r>
            <a:endParaRPr lang="en-US" dirty="0"/>
          </a:p>
        </p:txBody>
      </p:sp>
      <p:sp>
        <p:nvSpPr>
          <p:cNvPr id="3" name="Slide Number Placeholder 2">
            <a:extLst>
              <a:ext uri="{FF2B5EF4-FFF2-40B4-BE49-F238E27FC236}">
                <a16:creationId xmlns:a16="http://schemas.microsoft.com/office/drawing/2014/main" id="{E88804C3-1A8C-A000-EEAA-E60DB9C8B7EA}"/>
              </a:ext>
            </a:extLst>
          </p:cNvPr>
          <p:cNvSpPr>
            <a:spLocks noGrp="1"/>
          </p:cNvSpPr>
          <p:nvPr>
            <p:ph type="sldNum" sz="quarter" idx="12"/>
          </p:nvPr>
        </p:nvSpPr>
        <p:spPr/>
        <p:txBody>
          <a:bodyPr/>
          <a:lstStyle/>
          <a:p>
            <a:fld id="{294A09A9-5501-47C1-A89A-A340965A2BE2}" type="slidenum">
              <a:rPr lang="en-US" smtClean="0"/>
              <a:t>3</a:t>
            </a:fld>
            <a:endParaRPr lang="en-US" dirty="0"/>
          </a:p>
        </p:txBody>
      </p:sp>
      <p:sp>
        <p:nvSpPr>
          <p:cNvPr id="4" name="Title 1">
            <a:extLst>
              <a:ext uri="{FF2B5EF4-FFF2-40B4-BE49-F238E27FC236}">
                <a16:creationId xmlns:a16="http://schemas.microsoft.com/office/drawing/2014/main" id="{10FAC133-BD94-4E78-227B-C7825B220136}"/>
              </a:ext>
            </a:extLst>
          </p:cNvPr>
          <p:cNvSpPr txBox="1">
            <a:spLocks/>
          </p:cNvSpPr>
          <p:nvPr/>
        </p:nvSpPr>
        <p:spPr>
          <a:xfrm>
            <a:off x="2606185" y="381000"/>
            <a:ext cx="6526240" cy="1293028"/>
          </a:xfrm>
          <a:prstGeom prst="rect">
            <a:avLst/>
          </a:prstGeom>
        </p:spPr>
        <p:txBody>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en-US" b="1" dirty="0">
                <a:highlight>
                  <a:srgbClr val="00FF00"/>
                </a:highlight>
              </a:rPr>
              <a:t>PROBLEM STATEMENTS</a:t>
            </a:r>
          </a:p>
        </p:txBody>
      </p:sp>
      <p:sp>
        <p:nvSpPr>
          <p:cNvPr id="5" name="TextBox 4">
            <a:extLst>
              <a:ext uri="{FF2B5EF4-FFF2-40B4-BE49-F238E27FC236}">
                <a16:creationId xmlns:a16="http://schemas.microsoft.com/office/drawing/2014/main" id="{8D7CE8D5-4231-C118-D0E7-3704C8B4519B}"/>
              </a:ext>
            </a:extLst>
          </p:cNvPr>
          <p:cNvSpPr txBox="1"/>
          <p:nvPr/>
        </p:nvSpPr>
        <p:spPr>
          <a:xfrm>
            <a:off x="685800" y="1292569"/>
            <a:ext cx="11097228" cy="4955203"/>
          </a:xfrm>
          <a:prstGeom prst="rect">
            <a:avLst/>
          </a:prstGeom>
          <a:noFill/>
        </p:spPr>
        <p:txBody>
          <a:bodyPr wrap="square" rtlCol="0">
            <a:spAutoFit/>
          </a:bodyPr>
          <a:lstStyle/>
          <a:p>
            <a:pPr marL="285750" indent="-285750" algn="just">
              <a:buFont typeface="Wingdings" panose="05000000000000000000" pitchFamily="2" charset="2"/>
              <a:buChar char="Ø"/>
            </a:pPr>
            <a:r>
              <a:rPr lang="en-US" b="1" dirty="0"/>
              <a:t>Sure, here there are five points for the problem statement in online veterinary care for animal medical solutions system:-</a:t>
            </a:r>
          </a:p>
          <a:p>
            <a:pPr algn="just"/>
            <a:endParaRPr lang="en-US" dirty="0"/>
          </a:p>
          <a:p>
            <a:pPr marL="342900" indent="-342900" algn="just">
              <a:buFont typeface="Wingdings" panose="05000000000000000000" pitchFamily="2" charset="2"/>
              <a:buChar char="q"/>
            </a:pPr>
            <a:r>
              <a:rPr lang="en-US" sz="2000" b="1" dirty="0"/>
              <a:t>Appointment Scheduling: </a:t>
            </a:r>
            <a:r>
              <a:rPr lang="en-US" dirty="0"/>
              <a:t>Provide a seamless way for users to book, reschedule, and cancel veterinary appointments online.</a:t>
            </a:r>
          </a:p>
          <a:p>
            <a:pPr marL="285750" indent="-285750" algn="just">
              <a:buFont typeface="Wingdings" panose="05000000000000000000" pitchFamily="2" charset="2"/>
              <a:buChar char="q"/>
            </a:pPr>
            <a:endParaRPr lang="en-US" dirty="0"/>
          </a:p>
          <a:p>
            <a:pPr marL="342900" indent="-342900" algn="just">
              <a:buFont typeface="Wingdings" panose="05000000000000000000" pitchFamily="2" charset="2"/>
              <a:buChar char="q"/>
            </a:pPr>
            <a:r>
              <a:rPr lang="en-US" sz="2000" b="1" dirty="0"/>
              <a:t>Medical Records: </a:t>
            </a:r>
            <a:r>
              <a:rPr lang="en-US" dirty="0"/>
              <a:t>Ensure secure access and management of pet medical histories and treatment plans.</a:t>
            </a:r>
          </a:p>
          <a:p>
            <a:pPr marL="285750" indent="-285750" algn="just">
              <a:buFont typeface="Wingdings" panose="05000000000000000000" pitchFamily="2" charset="2"/>
              <a:buChar char="q"/>
            </a:pPr>
            <a:endParaRPr lang="en-US" dirty="0"/>
          </a:p>
          <a:p>
            <a:pPr marL="342900" indent="-342900" algn="just">
              <a:buFont typeface="Wingdings" panose="05000000000000000000" pitchFamily="2" charset="2"/>
              <a:buChar char="q"/>
            </a:pPr>
            <a:r>
              <a:rPr lang="en-US" sz="2000" b="1" dirty="0"/>
              <a:t>Virtual Consultations: </a:t>
            </a:r>
            <a:r>
              <a:rPr lang="en-US" dirty="0"/>
              <a:t>Offer telemedicine options for remote veterinary consultations via video, chat, or phone.</a:t>
            </a:r>
          </a:p>
          <a:p>
            <a:pPr marL="285750" indent="-285750" algn="just">
              <a:buFont typeface="Wingdings" panose="05000000000000000000" pitchFamily="2" charset="2"/>
              <a:buChar char="q"/>
            </a:pPr>
            <a:endParaRPr lang="en-US" dirty="0"/>
          </a:p>
          <a:p>
            <a:pPr marL="342900" indent="-342900" algn="just">
              <a:buFont typeface="Wingdings" panose="05000000000000000000" pitchFamily="2" charset="2"/>
              <a:buChar char="q"/>
            </a:pPr>
            <a:r>
              <a:rPr lang="en-US" sz="2000" b="1" dirty="0"/>
              <a:t>User-Friendly Design: </a:t>
            </a:r>
            <a:r>
              <a:rPr lang="en-US" dirty="0"/>
              <a:t>Create an intuitive and accessible interface for both pet owners and veterinarians.</a:t>
            </a:r>
          </a:p>
          <a:p>
            <a:pPr marL="285750" indent="-285750" algn="just">
              <a:buFont typeface="Wingdings" panose="05000000000000000000" pitchFamily="2" charset="2"/>
              <a:buChar char="q"/>
            </a:pPr>
            <a:endParaRPr lang="en-US" dirty="0"/>
          </a:p>
          <a:p>
            <a:pPr marL="342900" indent="-342900" algn="just">
              <a:buFont typeface="Wingdings" panose="05000000000000000000" pitchFamily="2" charset="2"/>
              <a:buChar char="q"/>
            </a:pPr>
            <a:r>
              <a:rPr lang="en-US" sz="2000" b="1" dirty="0"/>
              <a:t>Educational Resources: </a:t>
            </a:r>
            <a:r>
              <a:rPr lang="en-US" dirty="0"/>
              <a:t>Include a section with articles, FAQs, and guides on pet health and care.</a:t>
            </a:r>
            <a:endParaRPr lang="en-IN" dirty="0"/>
          </a:p>
        </p:txBody>
      </p:sp>
    </p:spTree>
    <p:extLst>
      <p:ext uri="{BB962C8B-B14F-4D97-AF65-F5344CB8AC3E}">
        <p14:creationId xmlns:p14="http://schemas.microsoft.com/office/powerpoint/2010/main" val="59381782"/>
      </p:ext>
    </p:extLst>
  </p:cSld>
  <p:clrMapOvr>
    <a:masterClrMapping/>
  </p:clrMapOvr>
  <mc:AlternateContent xmlns:mc="http://schemas.openxmlformats.org/markup-compatibility/2006">
    <mc:Choice xmlns:p14="http://schemas.microsoft.com/office/powerpoint/2010/main" Requires="p14">
      <p:transition spd="slow" p14:dur="2000">
        <p:circle/>
      </p:transition>
    </mc:Choice>
    <mc:Fallback>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4053021" y="178836"/>
            <a:ext cx="3492231" cy="1293028"/>
          </a:xfrm>
        </p:spPr>
        <p:txBody>
          <a:bodyPr/>
          <a:lstStyle/>
          <a:p>
            <a:pPr algn="ctr"/>
            <a:r>
              <a:rPr lang="en-US" b="1" dirty="0">
                <a:highlight>
                  <a:srgbClr val="00FF00"/>
                </a:highlight>
              </a:rPr>
              <a:t>ABSTRACT</a:t>
            </a:r>
          </a:p>
        </p:txBody>
      </p:sp>
      <p:sp>
        <p:nvSpPr>
          <p:cNvPr id="3" name="Content Placeholder 2">
            <a:extLst>
              <a:ext uri="{FF2B5EF4-FFF2-40B4-BE49-F238E27FC236}">
                <a16:creationId xmlns:a16="http://schemas.microsoft.com/office/drawing/2014/main" id="{1A585715-2793-160B-269E-D9516C84D73A}"/>
              </a:ext>
            </a:extLst>
          </p:cNvPr>
          <p:cNvSpPr>
            <a:spLocks noGrp="1"/>
          </p:cNvSpPr>
          <p:nvPr>
            <p:ph idx="1"/>
          </p:nvPr>
        </p:nvSpPr>
        <p:spPr>
          <a:xfrm>
            <a:off x="136358" y="1471864"/>
            <a:ext cx="11831053" cy="4613181"/>
          </a:xfrm>
        </p:spPr>
        <p:txBody>
          <a:bodyPr numCol="1">
            <a:noAutofit/>
          </a:bodyPr>
          <a:lstStyle/>
          <a:p>
            <a:pPr marL="514350" indent="-285750" algn="just">
              <a:lnSpc>
                <a:spcPct val="115000"/>
              </a:lnSpc>
              <a:spcAft>
                <a:spcPts val="800"/>
              </a:spcAft>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Accessibility and Convenience</a:t>
            </a:r>
            <a:r>
              <a:rPr lang="en-US" sz="20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Highlight how the online veterinary care system provides easy access to veterinary services for pet owners, especially those in remote or underserved areas, ensuring timely medical consultations without the need for physical visits</a:t>
            </a:r>
          </a:p>
          <a:p>
            <a:pPr marL="514350" indent="-285750" algn="just">
              <a:lnSpc>
                <a:spcPct val="115000"/>
              </a:lnSpc>
              <a:spcAft>
                <a:spcPts val="800"/>
              </a:spcAft>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Comprehensive Medical Solutions</a:t>
            </a:r>
            <a:r>
              <a:rPr lang="en-US" sz="20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Emphasize the range of services offered, including diagnosis, treatment plans, follow-ups, and emergency care, facilitated through video consultations, online chat, and digital health records.</a:t>
            </a:r>
          </a:p>
          <a:p>
            <a:pPr marL="514350" indent="-285750" algn="just">
              <a:lnSpc>
                <a:spcPct val="115000"/>
              </a:lnSpc>
              <a:spcAft>
                <a:spcPts val="800"/>
              </a:spcAft>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Advanced Technology Integration</a:t>
            </a:r>
            <a:r>
              <a:rPr lang="en-US" sz="20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Discuss the use of modern technologies such as telemedicine platforms, AI-driven diagnostic tools, and electronic health records (EHR) to enhance the accuracy and efficiency of veterinary care.</a:t>
            </a:r>
          </a:p>
          <a:p>
            <a:pPr marL="514350" indent="-285750" algn="just">
              <a:lnSpc>
                <a:spcPct val="115000"/>
              </a:lnSpc>
              <a:spcAft>
                <a:spcPts val="800"/>
              </a:spcAft>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User-Friendly Interface</a:t>
            </a:r>
            <a:r>
              <a:rPr lang="en-US" sz="20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Describe the intuitive and user-friendly design of the platform, ensuring that pet owners can easily book appointments, access medical records, and communicate with veterinarians. </a:t>
            </a:r>
            <a:r>
              <a:rPr lang="en-US" sz="1800" b="1" dirty="0">
                <a:latin typeface="Times New Roman" panose="02020603050405020304" pitchFamily="18" charset="0"/>
                <a:cs typeface="Times New Roman" panose="02020603050405020304" pitchFamily="18" charset="0"/>
              </a:rPr>
              <a:t>Integration</a:t>
            </a:r>
            <a:r>
              <a:rPr lang="en-US" sz="1800" dirty="0">
                <a:latin typeface="Times New Roman" panose="02020603050405020304" pitchFamily="18" charset="0"/>
                <a:cs typeface="Times New Roman" panose="02020603050405020304" pitchFamily="18" charset="0"/>
              </a:rPr>
              <a:t>: Combine insights from all analyses to improve detection accuracy.</a:t>
            </a:r>
          </a:p>
          <a:p>
            <a:pPr marL="514350" indent="-285750" algn="just">
              <a:lnSpc>
                <a:spcPct val="115000"/>
              </a:lnSpc>
              <a:spcAft>
                <a:spcPts val="800"/>
              </a:spcAft>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Enhanced Monitoring and Follow-Up</a:t>
            </a:r>
            <a:r>
              <a:rPr lang="en-US" sz="20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Point out the system's capability for continuous monitoring of animal health through wearable devices and mobile apps, providing real-time updates and reminders for vaccinations, medications, and routine check-ups.</a:t>
            </a:r>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2"/>
          </p:nvPr>
        </p:nvSpPr>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1732999477"/>
      </p:ext>
    </p:extLst>
  </p:cSld>
  <p:clrMapOvr>
    <a:masterClrMapping/>
  </p:clrMapOvr>
  <mc:AlternateContent xmlns:mc="http://schemas.openxmlformats.org/markup-compatibility/2006">
    <mc:Choice xmlns:p14="http://schemas.microsoft.com/office/powerpoint/2010/main" Requires="p14">
      <p:transition spd="slow" p14:dur="2000">
        <p:randomBar dir="vert"/>
      </p:transition>
    </mc:Choice>
    <mc:Fallback>
      <p:transition spd="slow">
        <p:randomBar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4151833" y="-82952"/>
            <a:ext cx="4017524" cy="1293028"/>
          </a:xfrm>
        </p:spPr>
        <p:txBody>
          <a:bodyPr/>
          <a:lstStyle/>
          <a:p>
            <a:pPr algn="ctr"/>
            <a:r>
              <a:rPr lang="en-US" b="1" dirty="0">
                <a:highlight>
                  <a:srgbClr val="00FF00"/>
                </a:highlight>
              </a:rPr>
              <a:t>Introduction</a:t>
            </a:r>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2"/>
          </p:nvPr>
        </p:nvSpPr>
        <p:spPr/>
        <p:txBody>
          <a:bodyPr/>
          <a:lstStyle/>
          <a:p>
            <a:fld id="{294A09A9-5501-47C1-A89A-A340965A2BE2}" type="slidenum">
              <a:rPr lang="en-US" smtClean="0"/>
              <a:pPr/>
              <a:t>5</a:t>
            </a:fld>
            <a:endParaRPr lang="en-US" dirty="0"/>
          </a:p>
        </p:txBody>
      </p:sp>
      <p:sp>
        <p:nvSpPr>
          <p:cNvPr id="7" name="Rectangle 3">
            <a:extLst>
              <a:ext uri="{FF2B5EF4-FFF2-40B4-BE49-F238E27FC236}">
                <a16:creationId xmlns:a16="http://schemas.microsoft.com/office/drawing/2014/main" id="{138B92C7-3330-06E4-C840-DDA472734DE3}"/>
              </a:ext>
            </a:extLst>
          </p:cNvPr>
          <p:cNvSpPr>
            <a:spLocks noChangeArrowheads="1"/>
          </p:cNvSpPr>
          <p:nvPr/>
        </p:nvSpPr>
        <p:spPr bwMode="auto">
          <a:xfrm>
            <a:off x="184484" y="799357"/>
            <a:ext cx="11815011" cy="6044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lang="en-US" sz="2000" b="1" dirty="0">
                <a:latin typeface="Times New Roman" panose="02020603050405020304" pitchFamily="18" charset="0"/>
                <a:cs typeface="Times New Roman" panose="02020603050405020304" pitchFamily="18" charset="0"/>
              </a:rPr>
              <a:t>Enhanced Accessibility</a:t>
            </a:r>
            <a:r>
              <a:rPr lang="en-US" sz="2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An online veterinary care system allows pet owners to access medical advice, consultations, and prescriptions from the comfort of their homes. This convenience ensures timely care and reduces the stress of transporting pets to clinics.</a:t>
            </a:r>
          </a:p>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lang="en-US" sz="2000" b="1" dirty="0">
                <a:latin typeface="Times New Roman" panose="02020603050405020304" pitchFamily="18" charset="0"/>
                <a:cs typeface="Times New Roman" panose="02020603050405020304" pitchFamily="18" charset="0"/>
              </a:rPr>
              <a:t>24/7 Support</a:t>
            </a:r>
            <a:r>
              <a:rPr lang="en-US" sz="2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With an online platform, you can provide round-the-clock support, accommodating different time zones and urgent needs. This continuous availability can significantly improve pet health outcomes and owner satisfaction.</a:t>
            </a:r>
          </a:p>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lang="en-US" sz="2000" b="1" dirty="0">
                <a:latin typeface="Times New Roman" panose="02020603050405020304" pitchFamily="18" charset="0"/>
                <a:cs typeface="Times New Roman" panose="02020603050405020304" pitchFamily="18" charset="0"/>
              </a:rPr>
              <a:t>Comprehensive Services</a:t>
            </a:r>
            <a:r>
              <a:rPr lang="en-US" sz="2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 well-designed website can offer a range of services, including virtual consultations, symptom checkers, medication management, and appointment scheduling. This integration helps streamline the care process and provides a holistic approach to veterinary services.</a:t>
            </a:r>
          </a:p>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lang="en-US" sz="2000" b="1" dirty="0">
                <a:latin typeface="Times New Roman" panose="02020603050405020304" pitchFamily="18" charset="0"/>
                <a:cs typeface="Times New Roman" panose="02020603050405020304" pitchFamily="18" charset="0"/>
              </a:rPr>
              <a:t>Data Security and Privacy</a:t>
            </a:r>
            <a:r>
              <a:rPr lang="en-US" sz="2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Ensuring the security of sensitive information is crucial. Implement robust data protection measures and comply with relevant regulations to safeguard client and pet information, building confidence in your online platform.</a:t>
            </a:r>
          </a:p>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Technological Innovations: </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Introduce the cutting-edge technologies integrated into the system, such as AI-powered diagnostic tools, electronic health records (EHR), and IoT devices for monitoring pet health, which enhance the quality and efficiency of care.</a:t>
            </a:r>
          </a:p>
        </p:txBody>
      </p:sp>
    </p:spTree>
    <p:extLst>
      <p:ext uri="{BB962C8B-B14F-4D97-AF65-F5344CB8AC3E}">
        <p14:creationId xmlns:p14="http://schemas.microsoft.com/office/powerpoint/2010/main" val="1871418936"/>
      </p:ext>
    </p:extLst>
  </p:cSld>
  <p:clrMapOvr>
    <a:masterClrMapping/>
  </p:clrMapOvr>
  <mc:AlternateContent xmlns:mc="http://schemas.openxmlformats.org/markup-compatibility/2006">
    <mc:Choice xmlns:p14="http://schemas.microsoft.com/office/powerpoint/2010/main" Requires="p14">
      <p:transition spd="slow" p14:dur="2000">
        <p14:rippl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0" y="0"/>
            <a:ext cx="12192000" cy="1620016"/>
          </a:xfrm>
        </p:spPr>
        <p:txBody>
          <a:bodyPr/>
          <a:lstStyle/>
          <a:p>
            <a:pPr algn="ctr"/>
            <a:r>
              <a:rPr lang="en-US" b="1" dirty="0">
                <a:highlight>
                  <a:srgbClr val="00FF00"/>
                </a:highlight>
              </a:rPr>
              <a:t>EXISTING SYSTEM </a:t>
            </a:r>
          </a:p>
        </p:txBody>
      </p:sp>
      <p:sp>
        <p:nvSpPr>
          <p:cNvPr id="7" name="Rectangle 3">
            <a:extLst>
              <a:ext uri="{FF2B5EF4-FFF2-40B4-BE49-F238E27FC236}">
                <a16:creationId xmlns:a16="http://schemas.microsoft.com/office/drawing/2014/main" id="{6B91D191-CDD1-FD8D-0182-26098A3E14A8}"/>
              </a:ext>
            </a:extLst>
          </p:cNvPr>
          <p:cNvSpPr>
            <a:spLocks noGrp="1" noChangeArrowheads="1"/>
          </p:cNvSpPr>
          <p:nvPr>
            <p:ph type="body" sz="half" idx="2"/>
          </p:nvPr>
        </p:nvSpPr>
        <p:spPr bwMode="auto">
          <a:xfrm>
            <a:off x="312516" y="1511703"/>
            <a:ext cx="10787605" cy="4794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742950" lvl="1" indent="-285750" algn="just" eaLnBrk="0" fontAlgn="base" hangingPunct="0">
              <a:lnSpc>
                <a:spcPct val="150000"/>
              </a:lnSpc>
              <a:spcBef>
                <a:spcPct val="0"/>
              </a:spcBef>
              <a:spcAft>
                <a:spcPct val="0"/>
              </a:spcAft>
              <a:buFont typeface="Wingdings" panose="05000000000000000000" pitchFamily="2" charset="2"/>
              <a:buChar char="Ø"/>
            </a:pPr>
            <a:r>
              <a:rPr lang="en-US" sz="1800" b="1" dirty="0"/>
              <a:t>Here are five concise points about the existing system for a website offering online veterinary care:</a:t>
            </a:r>
          </a:p>
          <a:p>
            <a:pPr marL="800100" lvl="1" indent="-342900" algn="just" eaLnBrk="0" fontAlgn="base" hangingPunct="0">
              <a:lnSpc>
                <a:spcPct val="150000"/>
              </a:lnSpc>
              <a:spcBef>
                <a:spcPct val="0"/>
              </a:spcBef>
              <a:spcAft>
                <a:spcPct val="0"/>
              </a:spcAft>
              <a:buFont typeface="Wingdings" panose="05000000000000000000" pitchFamily="2" charset="2"/>
              <a:buChar char="v"/>
            </a:pPr>
            <a:r>
              <a:rPr lang="en-US" sz="2000" b="1" dirty="0"/>
              <a:t>Limited Appointment Flexibility: </a:t>
            </a:r>
            <a:r>
              <a:rPr lang="en-US" sz="1800" dirty="0"/>
              <a:t>Many current systems lack comprehensive online scheduling options, leading to inefficiencies and inconvenience for users.</a:t>
            </a:r>
          </a:p>
          <a:p>
            <a:pPr marL="800100" lvl="1" indent="-342900" algn="just" eaLnBrk="0" fontAlgn="base" hangingPunct="0">
              <a:lnSpc>
                <a:spcPct val="150000"/>
              </a:lnSpc>
              <a:spcBef>
                <a:spcPct val="0"/>
              </a:spcBef>
              <a:spcAft>
                <a:spcPct val="0"/>
              </a:spcAft>
              <a:buFont typeface="Wingdings" panose="05000000000000000000" pitchFamily="2" charset="2"/>
              <a:buChar char="v"/>
            </a:pPr>
            <a:r>
              <a:rPr lang="en-US" sz="2000" b="1" dirty="0"/>
              <a:t>Fragmented Medical Records: </a:t>
            </a:r>
            <a:r>
              <a:rPr lang="en-US" sz="1800" dirty="0"/>
              <a:t>Medical records are often scattered across different platforms or are paper-based, making it challenging to maintain and access consistent pet health information.</a:t>
            </a:r>
          </a:p>
          <a:p>
            <a:pPr marL="800100" lvl="1" indent="-342900" algn="just" eaLnBrk="0" fontAlgn="base" hangingPunct="0">
              <a:lnSpc>
                <a:spcPct val="150000"/>
              </a:lnSpc>
              <a:spcBef>
                <a:spcPct val="0"/>
              </a:spcBef>
              <a:spcAft>
                <a:spcPct val="0"/>
              </a:spcAft>
              <a:buFont typeface="Wingdings" panose="05000000000000000000" pitchFamily="2" charset="2"/>
              <a:buChar char="v"/>
            </a:pPr>
            <a:r>
              <a:rPr lang="en-US" sz="2000" b="1" dirty="0"/>
              <a:t>Inadequate Telemedicine Options: </a:t>
            </a:r>
            <a:r>
              <a:rPr lang="en-US" sz="1800" dirty="0"/>
              <a:t>Existing platforms may not fully support telemedicine, limiting remote consultation capabilities and access to veterinary care.</a:t>
            </a:r>
          </a:p>
          <a:p>
            <a:pPr marL="800100" lvl="1" indent="-342900" algn="just" eaLnBrk="0" fontAlgn="base" hangingPunct="0">
              <a:lnSpc>
                <a:spcPct val="150000"/>
              </a:lnSpc>
              <a:spcBef>
                <a:spcPct val="0"/>
              </a:spcBef>
              <a:spcAft>
                <a:spcPct val="0"/>
              </a:spcAft>
              <a:buFont typeface="Wingdings" panose="05000000000000000000" pitchFamily="2" charset="2"/>
              <a:buChar char="v"/>
            </a:pPr>
            <a:r>
              <a:rPr lang="en-US" sz="2000" b="1" dirty="0"/>
              <a:t>Complex User Interfaces: </a:t>
            </a:r>
            <a:r>
              <a:rPr lang="en-US" sz="1800" dirty="0"/>
              <a:t>Current systems can be difficult to navigate, especially for non-tech-savvy users, leading to frustration and underutilization.</a:t>
            </a:r>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2"/>
          </p:nvPr>
        </p:nvSpPr>
        <p:spPr/>
        <p:txBody>
          <a:bodyPr/>
          <a:lstStyle/>
          <a:p>
            <a:fld id="{294A09A9-5501-47C1-A89A-A340965A2BE2}" type="slidenum">
              <a:rPr lang="en-US" smtClean="0"/>
              <a:pPr/>
              <a:t>6</a:t>
            </a:fld>
            <a:endParaRPr lang="en-US" dirty="0"/>
          </a:p>
        </p:txBody>
      </p:sp>
    </p:spTree>
    <p:extLst>
      <p:ext uri="{BB962C8B-B14F-4D97-AF65-F5344CB8AC3E}">
        <p14:creationId xmlns:p14="http://schemas.microsoft.com/office/powerpoint/2010/main" val="1258875329"/>
      </p:ext>
    </p:extLst>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0" y="0"/>
            <a:ext cx="12192000" cy="1293028"/>
          </a:xfrm>
        </p:spPr>
        <p:txBody>
          <a:bodyPr/>
          <a:lstStyle/>
          <a:p>
            <a:pPr algn="ctr"/>
            <a:r>
              <a:rPr lang="en-US" b="1" dirty="0">
                <a:highlight>
                  <a:srgbClr val="00FF00"/>
                </a:highlight>
              </a:rPr>
              <a:t>PROPOSED SYSTEM</a:t>
            </a:r>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2"/>
          </p:nvPr>
        </p:nvSpPr>
        <p:spPr/>
        <p:txBody>
          <a:bodyPr/>
          <a:lstStyle/>
          <a:p>
            <a:fld id="{294A09A9-5501-47C1-A89A-A340965A2BE2}" type="slidenum">
              <a:rPr lang="en-US" smtClean="0"/>
              <a:pPr/>
              <a:t>7</a:t>
            </a:fld>
            <a:endParaRPr lang="en-US" dirty="0"/>
          </a:p>
        </p:txBody>
      </p:sp>
      <p:sp>
        <p:nvSpPr>
          <p:cNvPr id="4" name="Rectangle 1">
            <a:extLst>
              <a:ext uri="{FF2B5EF4-FFF2-40B4-BE49-F238E27FC236}">
                <a16:creationId xmlns:a16="http://schemas.microsoft.com/office/drawing/2014/main" id="{1E011092-44AF-DEE5-BABE-AED791A95704}"/>
              </a:ext>
            </a:extLst>
          </p:cNvPr>
          <p:cNvSpPr>
            <a:spLocks noGrp="1" noChangeArrowheads="1"/>
          </p:cNvSpPr>
          <p:nvPr>
            <p:ph idx="1"/>
          </p:nvPr>
        </p:nvSpPr>
        <p:spPr bwMode="auto">
          <a:xfrm>
            <a:off x="362464" y="971305"/>
            <a:ext cx="11500021" cy="57930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spcBef>
                <a:spcPts val="1200"/>
              </a:spcBef>
              <a:spcAft>
                <a:spcPts val="200"/>
              </a:spcAft>
              <a:buFont typeface="Wingdings" panose="05000000000000000000" pitchFamily="2" charset="2"/>
              <a:buChar char="q"/>
            </a:pPr>
            <a:r>
              <a:rPr lang="en-US" sz="2000" b="1" dirty="0">
                <a:effectLst/>
                <a:latin typeface="Times New Roman" panose="02020603050405020304" pitchFamily="18" charset="0"/>
                <a:ea typeface="Calibri" panose="020F0502020204030204" pitchFamily="34" charset="0"/>
              </a:rPr>
              <a:t>Here are five concise points about the proposed system for a website offering online veterinary care:</a:t>
            </a:r>
          </a:p>
          <a:p>
            <a:pPr algn="just">
              <a:lnSpc>
                <a:spcPct val="150000"/>
              </a:lnSpc>
              <a:spcBef>
                <a:spcPts val="1200"/>
              </a:spcBef>
              <a:spcAft>
                <a:spcPts val="200"/>
              </a:spcAft>
              <a:buFont typeface="Wingdings" panose="05000000000000000000" pitchFamily="2" charset="2"/>
              <a:buChar char="q"/>
            </a:pPr>
            <a:r>
              <a:rPr lang="en-US" sz="2000" b="1" dirty="0">
                <a:effectLst/>
                <a:latin typeface="Times New Roman" panose="02020603050405020304" pitchFamily="18" charset="0"/>
                <a:ea typeface="Calibri" panose="020F0502020204030204" pitchFamily="34" charset="0"/>
              </a:rPr>
              <a:t>Comprehensive Appointment Management: </a:t>
            </a:r>
            <a:r>
              <a:rPr lang="en-US" sz="1800" dirty="0">
                <a:effectLst/>
                <a:latin typeface="Times New Roman" panose="02020603050405020304" pitchFamily="18" charset="0"/>
                <a:ea typeface="Calibri" panose="020F0502020204030204" pitchFamily="34" charset="0"/>
              </a:rPr>
              <a:t>Provide an easy-to-use interface for booking, rescheduling, and canceling veterinary appointments online, with reminders and notifications.</a:t>
            </a:r>
          </a:p>
          <a:p>
            <a:pPr algn="just">
              <a:lnSpc>
                <a:spcPct val="150000"/>
              </a:lnSpc>
              <a:spcBef>
                <a:spcPts val="1200"/>
              </a:spcBef>
              <a:spcAft>
                <a:spcPts val="200"/>
              </a:spcAft>
              <a:buFont typeface="Wingdings" panose="05000000000000000000" pitchFamily="2" charset="2"/>
              <a:buChar char="q"/>
            </a:pPr>
            <a:r>
              <a:rPr lang="en-US" sz="2000" b="1" dirty="0">
                <a:effectLst/>
                <a:latin typeface="Times New Roman" panose="02020603050405020304" pitchFamily="18" charset="0"/>
                <a:ea typeface="Calibri" panose="020F0502020204030204" pitchFamily="34" charset="0"/>
              </a:rPr>
              <a:t>Centralized Medical Records: </a:t>
            </a:r>
            <a:r>
              <a:rPr lang="en-US" sz="1800" dirty="0">
                <a:effectLst/>
                <a:latin typeface="Times New Roman" panose="02020603050405020304" pitchFamily="18" charset="0"/>
                <a:ea typeface="Calibri" panose="020F0502020204030204" pitchFamily="34" charset="0"/>
              </a:rPr>
              <a:t>Implement a secure, centralized system for maintaining and accessing digital medical records, ensuring consistency and accessibility for both pet owners and veterinarians.</a:t>
            </a:r>
          </a:p>
          <a:p>
            <a:pPr algn="just">
              <a:lnSpc>
                <a:spcPct val="150000"/>
              </a:lnSpc>
              <a:spcBef>
                <a:spcPts val="1200"/>
              </a:spcBef>
              <a:spcAft>
                <a:spcPts val="200"/>
              </a:spcAft>
              <a:buFont typeface="Wingdings" panose="05000000000000000000" pitchFamily="2" charset="2"/>
              <a:buChar char="q"/>
            </a:pPr>
            <a:r>
              <a:rPr lang="en-US" sz="2000" b="1" dirty="0">
                <a:effectLst/>
                <a:latin typeface="Times New Roman" panose="02020603050405020304" pitchFamily="18" charset="0"/>
                <a:ea typeface="Calibri" panose="020F0502020204030204" pitchFamily="34" charset="0"/>
              </a:rPr>
              <a:t>Enhanced Telemedicine Features: </a:t>
            </a:r>
            <a:r>
              <a:rPr lang="en-US" sz="1800" dirty="0">
                <a:effectLst/>
                <a:latin typeface="Times New Roman" panose="02020603050405020304" pitchFamily="18" charset="0"/>
                <a:ea typeface="Calibri" panose="020F0502020204030204" pitchFamily="34" charset="0"/>
              </a:rPr>
              <a:t>Offer robust telemedicine capabilities, including video calls, chat, and document sharing for remote consultations and follow-ups.</a:t>
            </a:r>
          </a:p>
          <a:p>
            <a:pPr algn="just">
              <a:lnSpc>
                <a:spcPct val="150000"/>
              </a:lnSpc>
              <a:spcBef>
                <a:spcPts val="1200"/>
              </a:spcBef>
              <a:spcAft>
                <a:spcPts val="200"/>
              </a:spcAft>
              <a:buFont typeface="Wingdings" panose="05000000000000000000" pitchFamily="2" charset="2"/>
              <a:buChar char="q"/>
            </a:pPr>
            <a:r>
              <a:rPr lang="en-US" sz="2000" b="1" dirty="0">
                <a:effectLst/>
                <a:latin typeface="Times New Roman" panose="02020603050405020304" pitchFamily="18" charset="0"/>
                <a:ea typeface="Calibri" panose="020F0502020204030204" pitchFamily="34" charset="0"/>
              </a:rPr>
              <a:t>User-Friendly Design: </a:t>
            </a:r>
            <a:r>
              <a:rPr lang="en-US" sz="1800" dirty="0">
                <a:effectLst/>
                <a:latin typeface="Times New Roman" panose="02020603050405020304" pitchFamily="18" charset="0"/>
                <a:ea typeface="Calibri" panose="020F0502020204030204" pitchFamily="34" charset="0"/>
              </a:rPr>
              <a:t>Design an intuitive and accessible website interface tailored to both tech-savvy and non-tech-savvy users, enhancing overall user experience.</a:t>
            </a:r>
          </a:p>
          <a:p>
            <a:pPr algn="just">
              <a:lnSpc>
                <a:spcPct val="150000"/>
              </a:lnSpc>
              <a:spcBef>
                <a:spcPts val="1200"/>
              </a:spcBef>
              <a:spcAft>
                <a:spcPts val="200"/>
              </a:spcAft>
              <a:buFont typeface="Wingdings" panose="05000000000000000000" pitchFamily="2" charset="2"/>
              <a:buChar char="q"/>
            </a:pPr>
            <a:r>
              <a:rPr lang="en-US" sz="2000" b="1" dirty="0">
                <a:effectLst/>
                <a:latin typeface="Times New Roman" panose="02020603050405020304" pitchFamily="18" charset="0"/>
                <a:ea typeface="Calibri" panose="020F0502020204030204" pitchFamily="34" charset="0"/>
              </a:rPr>
              <a:t>Educational Resource Hub: </a:t>
            </a:r>
            <a:r>
              <a:rPr lang="en-US" sz="1800" dirty="0">
                <a:effectLst/>
                <a:latin typeface="Times New Roman" panose="02020603050405020304" pitchFamily="18" charset="0"/>
                <a:ea typeface="Calibri" panose="020F0502020204030204" pitchFamily="34" charset="0"/>
              </a:rPr>
              <a:t>Develop a comprehensive section with articles, FAQs, and guides on pet health, preventive care, and wellness, providing valuable information to pet owners.</a:t>
            </a:r>
            <a:endParaRPr lang="en-IN" sz="18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4214482841"/>
      </p:ext>
    </p:extLst>
  </p:cSld>
  <p:clrMapOvr>
    <a:masterClrMapping/>
  </p:clrMapOvr>
  <mc:AlternateContent xmlns:mc="http://schemas.openxmlformats.org/markup-compatibility/2006">
    <mc:Choice xmlns:p14="http://schemas.microsoft.com/office/powerpoint/2010/main" Requires="p14">
      <p:transition spd="slow" p14:dur="2000">
        <p14:switch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1" y="99611"/>
            <a:ext cx="12192000" cy="1293028"/>
          </a:xfrm>
        </p:spPr>
        <p:txBody>
          <a:bodyPr/>
          <a:lstStyle/>
          <a:p>
            <a:pPr algn="ctr"/>
            <a:r>
              <a:rPr lang="en-US" b="1" dirty="0">
                <a:highlight>
                  <a:srgbClr val="00FF00"/>
                </a:highlight>
              </a:rPr>
              <a:t>MODULES DESCRIPTION</a:t>
            </a:r>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2"/>
          </p:nvPr>
        </p:nvSpPr>
        <p:spPr/>
        <p:txBody>
          <a:bodyPr/>
          <a:lstStyle/>
          <a:p>
            <a:fld id="{294A09A9-5501-47C1-A89A-A340965A2BE2}" type="slidenum">
              <a:rPr lang="en-US" smtClean="0"/>
              <a:pPr/>
              <a:t>8</a:t>
            </a:fld>
            <a:endParaRPr lang="en-US" dirty="0"/>
          </a:p>
        </p:txBody>
      </p:sp>
      <p:sp>
        <p:nvSpPr>
          <p:cNvPr id="6" name="Rectangle 2">
            <a:extLst>
              <a:ext uri="{FF2B5EF4-FFF2-40B4-BE49-F238E27FC236}">
                <a16:creationId xmlns:a16="http://schemas.microsoft.com/office/drawing/2014/main" id="{E6E6452B-C759-8D35-D64D-A4A9923FCA0D}"/>
              </a:ext>
            </a:extLst>
          </p:cNvPr>
          <p:cNvSpPr>
            <a:spLocks noGrp="1" noChangeArrowheads="1"/>
          </p:cNvSpPr>
          <p:nvPr>
            <p:ph idx="1"/>
          </p:nvPr>
        </p:nvSpPr>
        <p:spPr bwMode="auto">
          <a:xfrm>
            <a:off x="256673" y="1417103"/>
            <a:ext cx="11678653" cy="53055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Here are five concise points about module descriptions (operations) for the website offering online veterinary care:</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Appointment Management Module: </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Facilitate booking, rescheduling, and canceling appointments. Includes features like calendar integration, reminders, and notifications for both veterinarians and pet owners.</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Medical Records Module: </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Securely store, update, and retrieve digital medical records. Allow veterinarians to add notes, upload test results, and manage treatment histories.</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Telemedicine Module: </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Support virtual consultations through video calls, instant messaging, and file sharing. Enable veterinarians to diagnose and prescribe treatments remotely.</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Management Module: </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Handle user registration, authentication, and profile management for both pet owners and veterinarians. Ensure user data privacy and security.</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Educational Resources Module: </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Provide a repository of articles, guides, and FAQs on pet health and care. Allow users to search, bookmark, and share educational content.</a:t>
            </a:r>
          </a:p>
        </p:txBody>
      </p:sp>
    </p:spTree>
    <p:extLst>
      <p:ext uri="{BB962C8B-B14F-4D97-AF65-F5344CB8AC3E}">
        <p14:creationId xmlns:p14="http://schemas.microsoft.com/office/powerpoint/2010/main" val="1542697941"/>
      </p:ext>
    </p:extLst>
  </p:cSld>
  <p:clrMapOvr>
    <a:masterClrMapping/>
  </p:clrMapOvr>
  <mc:AlternateContent xmlns:mc="http://schemas.openxmlformats.org/markup-compatibility/2006">
    <mc:Choice xmlns:p14="http://schemas.microsoft.com/office/powerpoint/2010/main" Requires="p14">
      <p:transition spd="slow" p14:dur="2000">
        <p14:shred/>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2655-34DF-25F9-4640-B2CE5329AD1A}"/>
              </a:ext>
            </a:extLst>
          </p:cNvPr>
          <p:cNvSpPr>
            <a:spLocks noGrp="1"/>
          </p:cNvSpPr>
          <p:nvPr>
            <p:ph type="title"/>
          </p:nvPr>
        </p:nvSpPr>
        <p:spPr>
          <a:xfrm>
            <a:off x="0" y="99611"/>
            <a:ext cx="12192000" cy="1293028"/>
          </a:xfrm>
        </p:spPr>
        <p:txBody>
          <a:bodyPr/>
          <a:lstStyle/>
          <a:p>
            <a:pPr algn="ctr"/>
            <a:r>
              <a:rPr lang="en-US" b="1" dirty="0">
                <a:highlight>
                  <a:srgbClr val="00FF00"/>
                </a:highlight>
              </a:rPr>
              <a:t>SCREENSHOTS</a:t>
            </a:r>
          </a:p>
        </p:txBody>
      </p:sp>
      <p:sp>
        <p:nvSpPr>
          <p:cNvPr id="5" name="Slide Number Placeholder 4">
            <a:extLst>
              <a:ext uri="{FF2B5EF4-FFF2-40B4-BE49-F238E27FC236}">
                <a16:creationId xmlns:a16="http://schemas.microsoft.com/office/drawing/2014/main" id="{0108060B-6C9E-CFFF-55DE-F0D645C094DC}"/>
              </a:ext>
            </a:extLst>
          </p:cNvPr>
          <p:cNvSpPr>
            <a:spLocks noGrp="1"/>
          </p:cNvSpPr>
          <p:nvPr>
            <p:ph type="sldNum" sz="quarter" idx="12"/>
          </p:nvPr>
        </p:nvSpPr>
        <p:spPr/>
        <p:txBody>
          <a:bodyPr/>
          <a:lstStyle/>
          <a:p>
            <a:fld id="{294A09A9-5501-47C1-A89A-A340965A2BE2}" type="slidenum">
              <a:rPr lang="en-US" smtClean="0"/>
              <a:pPr/>
              <a:t>9</a:t>
            </a:fld>
            <a:endParaRPr lang="en-US" dirty="0"/>
          </a:p>
        </p:txBody>
      </p:sp>
      <p:pic>
        <p:nvPicPr>
          <p:cNvPr id="7" name="Picture 6">
            <a:extLst>
              <a:ext uri="{FF2B5EF4-FFF2-40B4-BE49-F238E27FC236}">
                <a16:creationId xmlns:a16="http://schemas.microsoft.com/office/drawing/2014/main" id="{1E1FFBA5-2781-03C3-057F-86FD8D7D0DB6}"/>
              </a:ext>
            </a:extLst>
          </p:cNvPr>
          <p:cNvPicPr>
            <a:picLocks noChangeAspect="1"/>
          </p:cNvPicPr>
          <p:nvPr/>
        </p:nvPicPr>
        <p:blipFill>
          <a:blip r:embed="rId2"/>
          <a:stretch>
            <a:fillRect/>
          </a:stretch>
        </p:blipFill>
        <p:spPr>
          <a:xfrm>
            <a:off x="248652" y="1392639"/>
            <a:ext cx="5743073" cy="5365750"/>
          </a:xfrm>
          <a:prstGeom prst="rect">
            <a:avLst/>
          </a:prstGeom>
        </p:spPr>
      </p:pic>
      <p:pic>
        <p:nvPicPr>
          <p:cNvPr id="12" name="Picture 11">
            <a:extLst>
              <a:ext uri="{FF2B5EF4-FFF2-40B4-BE49-F238E27FC236}">
                <a16:creationId xmlns:a16="http://schemas.microsoft.com/office/drawing/2014/main" id="{ACF0E614-9AFD-69B8-A4A5-F3631320892C}"/>
              </a:ext>
            </a:extLst>
          </p:cNvPr>
          <p:cNvPicPr>
            <a:picLocks noChangeAspect="1"/>
          </p:cNvPicPr>
          <p:nvPr/>
        </p:nvPicPr>
        <p:blipFill>
          <a:blip r:embed="rId3"/>
          <a:stretch>
            <a:fillRect/>
          </a:stretch>
        </p:blipFill>
        <p:spPr>
          <a:xfrm>
            <a:off x="6200273" y="1392639"/>
            <a:ext cx="5743073" cy="5365749"/>
          </a:xfrm>
          <a:prstGeom prst="rect">
            <a:avLst/>
          </a:prstGeom>
        </p:spPr>
      </p:pic>
    </p:spTree>
    <p:extLst>
      <p:ext uri="{BB962C8B-B14F-4D97-AF65-F5344CB8AC3E}">
        <p14:creationId xmlns:p14="http://schemas.microsoft.com/office/powerpoint/2010/main" val="191750066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BB2F3B-6257-41BB-8B64-5AC7494F274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ACE2AAA-C718-435C-B4E6-95A08ACAC441}">
  <ds:schemaRefs>
    <ds:schemaRef ds:uri="http://schemas.microsoft.com/sharepoint/v3/contenttype/forms"/>
  </ds:schemaRefs>
</ds:datastoreItem>
</file>

<file path=customXml/itemProps3.xml><?xml version="1.0" encoding="utf-8"?>
<ds:datastoreItem xmlns:ds="http://schemas.openxmlformats.org/officeDocument/2006/customXml" ds:itemID="{614EFF02-EA18-493C-972D-813DB244CB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Vapor Trail</Template>
  <TotalTime>685</TotalTime>
  <Words>1191</Words>
  <Application>Microsoft Office PowerPoint</Application>
  <PresentationFormat>Widescreen</PresentationFormat>
  <Paragraphs>85</Paragraphs>
  <Slides>13</Slides>
  <Notes>1</Notes>
  <HiddenSlides>0</HiddenSlides>
  <MMClips>0</MMClips>
  <ScaleCrop>false</ScaleCrop>
  <HeadingPairs>
    <vt:vector size="8" baseType="variant">
      <vt:variant>
        <vt:lpstr>Fonts Used</vt:lpstr>
      </vt:variant>
      <vt:variant>
        <vt:i4>9</vt:i4>
      </vt:variant>
      <vt:variant>
        <vt:lpstr>Theme</vt:lpstr>
      </vt:variant>
      <vt:variant>
        <vt:i4>1</vt:i4>
      </vt:variant>
      <vt:variant>
        <vt:lpstr>Slide Titles</vt:lpstr>
      </vt:variant>
      <vt:variant>
        <vt:i4>13</vt:i4>
      </vt:variant>
      <vt:variant>
        <vt:lpstr>Custom Shows</vt:lpstr>
      </vt:variant>
      <vt:variant>
        <vt:i4>1</vt:i4>
      </vt:variant>
    </vt:vector>
  </HeadingPairs>
  <TitlesOfParts>
    <vt:vector size="24" baseType="lpstr">
      <vt:lpstr>Arial</vt:lpstr>
      <vt:lpstr>Bradley Hand ITC</vt:lpstr>
      <vt:lpstr>Calibri</vt:lpstr>
      <vt:lpstr>Cambria</vt:lpstr>
      <vt:lpstr>Century Gothic</vt:lpstr>
      <vt:lpstr>Century Gothic (Body)</vt:lpstr>
      <vt:lpstr>Gill Sans Light</vt:lpstr>
      <vt:lpstr>Times New Roman</vt:lpstr>
      <vt:lpstr>Wingdings</vt:lpstr>
      <vt:lpstr>Vapor Trail</vt:lpstr>
      <vt:lpstr>create a website for online veterinary care for animal medical solutions system</vt:lpstr>
      <vt:lpstr>Agenda</vt:lpstr>
      <vt:lpstr>PowerPoint Presentation</vt:lpstr>
      <vt:lpstr>ABSTRACT</vt:lpstr>
      <vt:lpstr>Introduction</vt:lpstr>
      <vt:lpstr>EXISTING SYSTEM </vt:lpstr>
      <vt:lpstr>PROPOSED SYSTEM</vt:lpstr>
      <vt:lpstr>MODULES DESCRIPTION</vt:lpstr>
      <vt:lpstr>SCREENSHOTS</vt:lpstr>
      <vt:lpstr>fUTUREENHANCEMENTS</vt:lpstr>
      <vt:lpstr>CONCLUSION</vt:lpstr>
      <vt:lpstr>PowerPoint Presentation</vt:lpstr>
      <vt:lpstr>PowerPoint Presentation</vt:lpstr>
      <vt:lpstr>Custom Show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GENERATION BY QRCODE</dc:title>
  <dc:creator>shaik mahammad jaffer</dc:creator>
  <cp:lastModifiedBy>B Vamshi</cp:lastModifiedBy>
  <cp:revision>27</cp:revision>
  <dcterms:created xsi:type="dcterms:W3CDTF">2024-01-11T03:17:35Z</dcterms:created>
  <dcterms:modified xsi:type="dcterms:W3CDTF">2024-07-31T17:08:42Z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